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256" r:id="rId2"/>
    <p:sldId id="397" r:id="rId3"/>
    <p:sldId id="299" r:id="rId4"/>
    <p:sldId id="357" r:id="rId5"/>
    <p:sldId id="398" r:id="rId6"/>
    <p:sldId id="400" r:id="rId7"/>
    <p:sldId id="399" r:id="rId8"/>
    <p:sldId id="358" r:id="rId9"/>
    <p:sldId id="405" r:id="rId10"/>
    <p:sldId id="406" r:id="rId11"/>
    <p:sldId id="403" r:id="rId12"/>
    <p:sldId id="404" r:id="rId13"/>
    <p:sldId id="431" r:id="rId14"/>
    <p:sldId id="432" r:id="rId15"/>
    <p:sldId id="479" r:id="rId16"/>
    <p:sldId id="493" r:id="rId17"/>
    <p:sldId id="489" r:id="rId18"/>
    <p:sldId id="511" r:id="rId19"/>
    <p:sldId id="505" r:id="rId20"/>
    <p:sldId id="506" r:id="rId21"/>
    <p:sldId id="507" r:id="rId22"/>
    <p:sldId id="508" r:id="rId23"/>
    <p:sldId id="269" r:id="rId24"/>
    <p:sldId id="510" r:id="rId25"/>
    <p:sldId id="512" r:id="rId26"/>
    <p:sldId id="355" r:id="rId27"/>
    <p:sldId id="364" r:id="rId28"/>
    <p:sldId id="516" r:id="rId29"/>
    <p:sldId id="517" r:id="rId30"/>
    <p:sldId id="487" r:id="rId31"/>
    <p:sldId id="381" r:id="rId32"/>
    <p:sldId id="501" r:id="rId33"/>
    <p:sldId id="278" r:id="rId34"/>
    <p:sldId id="408" r:id="rId35"/>
    <p:sldId id="340" r:id="rId36"/>
    <p:sldId id="341" r:id="rId37"/>
    <p:sldId id="410" r:id="rId38"/>
    <p:sldId id="434" r:id="rId39"/>
    <p:sldId id="486" r:id="rId40"/>
    <p:sldId id="435" r:id="rId41"/>
    <p:sldId id="360" r:id="rId42"/>
    <p:sldId id="433" r:id="rId43"/>
    <p:sldId id="436" r:id="rId44"/>
    <p:sldId id="262" r:id="rId45"/>
    <p:sldId id="417" r:id="rId46"/>
    <p:sldId id="498" r:id="rId47"/>
    <p:sldId id="494" r:id="rId48"/>
    <p:sldId id="497" r:id="rId49"/>
    <p:sldId id="496" r:id="rId50"/>
    <p:sldId id="499" r:id="rId51"/>
    <p:sldId id="488" r:id="rId52"/>
    <p:sldId id="513" r:id="rId53"/>
    <p:sldId id="441" r:id="rId54"/>
    <p:sldId id="444" r:id="rId55"/>
    <p:sldId id="268" r:id="rId56"/>
    <p:sldId id="445" r:id="rId57"/>
    <p:sldId id="502" r:id="rId58"/>
    <p:sldId id="514" r:id="rId59"/>
    <p:sldId id="515" r:id="rId60"/>
    <p:sldId id="447" r:id="rId61"/>
    <p:sldId id="272" r:id="rId62"/>
    <p:sldId id="480" r:id="rId63"/>
    <p:sldId id="414" r:id="rId64"/>
    <p:sldId id="413" r:id="rId65"/>
    <p:sldId id="415" r:id="rId66"/>
    <p:sldId id="481" r:id="rId67"/>
    <p:sldId id="473" r:id="rId68"/>
    <p:sldId id="474" r:id="rId69"/>
    <p:sldId id="257" r:id="rId70"/>
    <p:sldId id="265" r:id="rId71"/>
    <p:sldId id="472" r:id="rId72"/>
    <p:sldId id="426" r:id="rId73"/>
    <p:sldId id="276" r:id="rId74"/>
    <p:sldId id="291" r:id="rId75"/>
    <p:sldId id="261" r:id="rId76"/>
    <p:sldId id="448" r:id="rId77"/>
    <p:sldId id="260" r:id="rId78"/>
    <p:sldId id="258" r:id="rId79"/>
    <p:sldId id="259" r:id="rId80"/>
    <p:sldId id="520" r:id="rId81"/>
    <p:sldId id="521" r:id="rId82"/>
    <p:sldId id="519" r:id="rId83"/>
    <p:sldId id="295" r:id="rId84"/>
    <p:sldId id="363" r:id="rId85"/>
    <p:sldId id="451" r:id="rId86"/>
    <p:sldId id="428" r:id="rId87"/>
    <p:sldId id="452" r:id="rId88"/>
    <p:sldId id="412" r:id="rId89"/>
    <p:sldId id="411" r:id="rId90"/>
    <p:sldId id="449" r:id="rId91"/>
    <p:sldId id="450" r:id="rId92"/>
    <p:sldId id="482" r:id="rId93"/>
    <p:sldId id="429" r:id="rId94"/>
    <p:sldId id="453" r:id="rId95"/>
    <p:sldId id="454" r:id="rId96"/>
    <p:sldId id="282" r:id="rId97"/>
    <p:sldId id="455" r:id="rId98"/>
    <p:sldId id="456" r:id="rId99"/>
    <p:sldId id="458" r:id="rId100"/>
    <p:sldId id="457" r:id="rId101"/>
    <p:sldId id="463" r:id="rId102"/>
    <p:sldId id="284" r:id="rId103"/>
    <p:sldId id="459" r:id="rId104"/>
    <p:sldId id="460" r:id="rId105"/>
    <p:sldId id="464" r:id="rId106"/>
    <p:sldId id="287" r:id="rId107"/>
    <p:sldId id="461" r:id="rId108"/>
    <p:sldId id="462" r:id="rId109"/>
    <p:sldId id="465" r:id="rId110"/>
    <p:sldId id="290" r:id="rId111"/>
    <p:sldId id="293" r:id="rId112"/>
    <p:sldId id="483" r:id="rId113"/>
    <p:sldId id="518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83A"/>
    <a:srgbClr val="76C65A"/>
    <a:srgbClr val="B40000"/>
    <a:srgbClr val="FF8000"/>
    <a:srgbClr val="808080"/>
    <a:srgbClr val="305480"/>
    <a:srgbClr val="E08836"/>
    <a:srgbClr val="DE8400"/>
    <a:srgbClr val="902C10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96405"/>
  </p:normalViewPr>
  <p:slideViewPr>
    <p:cSldViewPr>
      <p:cViewPr varScale="1">
        <p:scale>
          <a:sx n="108" d="100"/>
          <a:sy n="108" d="100"/>
        </p:scale>
        <p:origin x="14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1" d="100"/>
          <a:sy n="101" d="100"/>
        </p:scale>
        <p:origin x="5154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B5575-5396-4903-B001-2952BE6B9F1B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2CCE1-13AB-4907-8C53-954A4412C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96156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547EB-7C1B-40A0-9C00-7392B48D9156}" type="datetimeFigureOut">
              <a:rPr lang="en-GB" smtClean="0"/>
              <a:t>03/04/2024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989F4-5BC7-45C8-8C9A-BD913442709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3248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019400"/>
            <a:ext cx="8534400" cy="17057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-204936"/>
            <a:ext cx="12192000" cy="15567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8" name="Rectangle 7"/>
          <p:cNvSpPr/>
          <p:nvPr userDrawn="1"/>
        </p:nvSpPr>
        <p:spPr>
          <a:xfrm>
            <a:off x="0" y="6237312"/>
            <a:ext cx="12192000" cy="62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392" y="476672"/>
            <a:ext cx="10945216" cy="2448272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B4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9D51947-24F4-C4DC-5885-9F67B2093E4F}"/>
              </a:ext>
            </a:extLst>
          </p:cNvPr>
          <p:cNvGrpSpPr/>
          <p:nvPr userDrawn="1"/>
        </p:nvGrpSpPr>
        <p:grpSpPr>
          <a:xfrm>
            <a:off x="4339232" y="4819600"/>
            <a:ext cx="3589360" cy="1763448"/>
            <a:chOff x="4339232" y="4819600"/>
            <a:chExt cx="3589360" cy="176344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E4E562-3F63-307A-0740-45B3E73A09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232" y="4819600"/>
              <a:ext cx="3513536" cy="17634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C4A0EA-E478-7F0A-1EEC-46DA78AFE7EE}"/>
                </a:ext>
              </a:extLst>
            </p:cNvPr>
            <p:cNvSpPr txBox="1"/>
            <p:nvPr userDrawn="1"/>
          </p:nvSpPr>
          <p:spPr>
            <a:xfrm>
              <a:off x="7568552" y="5538903"/>
              <a:ext cx="360040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900" b="1">
                  <a:solidFill>
                    <a:srgbClr val="C00000"/>
                  </a:solidFill>
                </a:rPr>
                <a:t>2</a:t>
              </a:r>
              <a:endParaRPr lang="en-NL" sz="19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638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800"/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1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B40000"/>
                </a:solidFill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59563" y="6564883"/>
            <a:ext cx="7392821" cy="230400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120829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8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20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3392" y="113386"/>
            <a:ext cx="10945216" cy="9859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392" y="1196752"/>
            <a:ext cx="10945216" cy="518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563" y="6564883"/>
            <a:ext cx="7392821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2">
                    <a:lumMod val="75000"/>
                  </a:schemeClr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3392" y="6564883"/>
            <a:ext cx="1056117" cy="230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B40000"/>
                </a:solidFill>
                <a:latin typeface="+mn-lt"/>
                <a:ea typeface="Tahoma" pitchFamily="34" charset="0"/>
                <a:cs typeface="Tahoma" pitchFamily="34" charset="0"/>
              </a:defRPr>
            </a:lvl1pPr>
          </a:lstStyle>
          <a:p>
            <a:fld id="{133EA325-E17C-4431-8C79-1AEA4A396602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73B2648-2988-DDF5-3B00-2C50D9961258}"/>
              </a:ext>
            </a:extLst>
          </p:cNvPr>
          <p:cNvGrpSpPr/>
          <p:nvPr userDrawn="1"/>
        </p:nvGrpSpPr>
        <p:grpSpPr>
          <a:xfrm>
            <a:off x="10598596" y="6318101"/>
            <a:ext cx="1066119" cy="524043"/>
            <a:chOff x="10598596" y="6318101"/>
            <a:chExt cx="1066119" cy="5240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7B45EA-DF08-9BD8-0E65-7B7CF845E1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8596" y="6318101"/>
              <a:ext cx="1044116" cy="52404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425DF-E504-86F9-34AC-3D4EE1BA0992}"/>
                </a:ext>
              </a:extLst>
            </p:cNvPr>
            <p:cNvSpPr txBox="1"/>
            <p:nvPr userDrawn="1"/>
          </p:nvSpPr>
          <p:spPr>
            <a:xfrm>
              <a:off x="11557722" y="6435742"/>
              <a:ext cx="1069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>
                  <a:solidFill>
                    <a:srgbClr val="C00000"/>
                  </a:solidFill>
                </a:rPr>
                <a:t>2</a:t>
              </a:r>
              <a:endParaRPr lang="en-NL" sz="1200" b="1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29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B40000"/>
          </a:solidFill>
          <a:latin typeface="+mn-lt"/>
          <a:ea typeface="Tahoma" pitchFamily="34" charset="0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2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B40000"/>
        </a:buClr>
        <a:buFont typeface="Arial" pitchFamily="34" charset="0"/>
        <a:buChar char="•"/>
        <a:defRPr sz="1600" kern="1200">
          <a:solidFill>
            <a:schemeClr val="tx2">
              <a:lumMod val="50000"/>
            </a:schemeClr>
          </a:solidFill>
          <a:latin typeface="Calibri" panose="020F0502020204030204" pitchFamily="34" charset="0"/>
          <a:ea typeface="Tahoma" pitchFamily="34" charset="0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nlmixr2" TargetMode="External"/><Relationship Id="rId2" Type="http://schemas.openxmlformats.org/officeDocument/2006/relationships/hyperlink" Target="https://cran.r-project.org/web/packages/nlmixr2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ran.r-project.org/packages/xpose" TargetMode="External"/><Relationship Id="rId13" Type="http://schemas.openxmlformats.org/officeDocument/2006/relationships/hyperlink" Target="https://nlmixr2.github.io/nlmixr2" TargetMode="External"/><Relationship Id="rId3" Type="http://schemas.openxmlformats.org/officeDocument/2006/relationships/hyperlink" Target="https://blog.nlmixr2.org/" TargetMode="External"/><Relationship Id="rId7" Type="http://schemas.openxmlformats.org/officeDocument/2006/relationships/hyperlink" Target="https://cran.r-project.org/packages/xpose.nlmixr2" TargetMode="External"/><Relationship Id="rId12" Type="http://schemas.openxmlformats.org/officeDocument/2006/relationships/hyperlink" Target="https://cran.r-project.org/bin/windows/Rtools/rtools42/rtools.html" TargetMode="External"/><Relationship Id="rId2" Type="http://schemas.openxmlformats.org/officeDocument/2006/relationships/hyperlink" Target="https://nlmixr2.org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lmixr2/xpose.nlmixr2" TargetMode="External"/><Relationship Id="rId11" Type="http://schemas.openxmlformats.org/officeDocument/2006/relationships/hyperlink" Target="https://richardhooijmaijers.github.io/shinyMixR/articles/shinyMixR-vignette.html" TargetMode="External"/><Relationship Id="rId5" Type="http://schemas.openxmlformats.org/officeDocument/2006/relationships/hyperlink" Target="https://github.com/ggPMXdevelopment/ggPMX" TargetMode="External"/><Relationship Id="rId10" Type="http://schemas.openxmlformats.org/officeDocument/2006/relationships/hyperlink" Target="https://github.com/RichardHooijmaijers/shinyMixR" TargetMode="External"/><Relationship Id="rId4" Type="http://schemas.openxmlformats.org/officeDocument/2006/relationships/hyperlink" Target="https://cran.r-project.org/web/packages/ggPMX/" TargetMode="External"/><Relationship Id="rId9" Type="http://schemas.openxmlformats.org/officeDocument/2006/relationships/hyperlink" Target="https://uupharmacometrics.github.io/xpose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lmixr2.github.io/nonmem2rx/index.html" TargetMode="External"/><Relationship Id="rId2" Type="http://schemas.openxmlformats.org/officeDocument/2006/relationships/hyperlink" Target="https://cran.r-project.org/web/packages/babelmixr2/index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lmixr2/rxode2" TargetMode="External"/><Relationship Id="rId2" Type="http://schemas.openxmlformats.org/officeDocument/2006/relationships/hyperlink" Target="https://cran.r-project.org/web/packages/rxode2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nlmixr2.github.io/rxode2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ascpt.onlinelibrary.wiley.com/doi/10.1002/psp4.12471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uupharmacometrics.github.io/xpose/" TargetMode="Externa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uupharmacometrics.github.io/xpose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967608" y="2204864"/>
            <a:ext cx="6400800" cy="266429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nlmixr2 Course Uppsala 2024 
Rik Schoemaker, PhD 
</a:t>
            </a:r>
          </a:p>
          <a:p>
            <a:pPr lvl="0"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On behalf of the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30548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nlmix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B40000"/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r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Tahoma" pitchFamily="34" charset="0"/>
                <a:cs typeface="Tahoma" pitchFamily="34" charset="0"/>
              </a:rPr>
              <a:t> development team: </a:t>
            </a:r>
          </a:p>
          <a:p>
            <a:pPr lvl="0">
              <a:defRPr/>
            </a:pP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Matt Fidler, Bill Denney, Richard Hooijmaijers, Rik Schoemaker, Mirjam Trame, Max Taubert, </a:t>
            </a:r>
            <a:br>
              <a:rPr lang="en-GB" sz="2400">
                <a:solidFill>
                  <a:srgbClr val="1F497D">
                    <a:lumMod val="50000"/>
                  </a:srgbClr>
                </a:solidFill>
              </a:rPr>
            </a:br>
            <a:r>
              <a:rPr lang="en-GB" sz="2400">
                <a:solidFill>
                  <a:srgbClr val="1F497D">
                    <a:lumMod val="50000"/>
                  </a:srgbClr>
                </a:solidFill>
              </a:rPr>
              <a:t>Theo Papathanasiou, Justin Wilkins, John Harrold</a:t>
            </a: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8208912" cy="1296144"/>
          </a:xfrm>
        </p:spPr>
        <p:txBody>
          <a:bodyPr>
            <a:normAutofit/>
          </a:bodyPr>
          <a:lstStyle/>
          <a:p>
            <a:r>
              <a:rPr lang="en-GB"/>
              <a:t>Simulation and parameter estimation with rxode2 and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 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231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Multiple dose in different compartments</a:t>
            </a:r>
            <a:br>
              <a:rPr lang="en-GB"/>
            </a:br>
            <a:r>
              <a:rPr lang="en-GB"/>
              <a:t>Only the first dose goes into the depot (first)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6DAE8-FDFD-4D73-828B-ED974CA4A8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418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examine defined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(KA1tr1_PDimmemax1) </a:t>
            </a:r>
            <a:r>
              <a:rPr lang="en-US" sz="14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Show initial estimates and model information:</a:t>
            </a:r>
            <a:endParaRPr lang="en-GB" sz="14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39334-BCC1-3290-B839-A4D86898B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98" y="1428471"/>
            <a:ext cx="9316750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805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immediate effect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FF46BC-9F3E-A937-93F2-A6C3B872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3708"/>
            <a:ext cx="10657184" cy="501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461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0FCF-B657-4A33-B1BB-DE3CD6A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immediate effect simultaneous PKPD model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8638D7-C626-40A6-B9C4-CC25B7DF81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56BC0-3DCD-42E5-8381-C1FC6D75B1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3AB53C-6EA4-AEB7-D55E-697433555C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109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KA1tr1_PDceemax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6583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17224" cy="985909"/>
          </a:xfrm>
        </p:spPr>
        <p:txBody>
          <a:bodyPr>
            <a:normAutofit/>
          </a:bodyPr>
          <a:lstStyle/>
          <a:p>
            <a:r>
              <a:rPr lang="en-GB" sz="2400"/>
              <a:t>Effect compartment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#Effect compartment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002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effect compartment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6A1B5F-7A25-8A56-D9AD-8C691E4F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924349"/>
            <a:ext cx="10563422" cy="500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5514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5BC9-7BE5-4B7A-A7C1-63B850659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VPC for effect compartment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8B2E4-5539-4FBA-B142-6CD222E657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7BAA9-FC50-4E41-B8C3-187290D504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53C04F-1231-D42C-DC98-9390F08C8A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3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8435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Turnover model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#Turnover simultaneous PKPD model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emax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emax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0724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turnover simultaneous PKPD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109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AE509-0F69-F2D4-5E2A-41C54290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66134"/>
            <a:ext cx="11014941" cy="52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Extend the model: add a transit compartment…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124744"/>
            <a:ext cx="835292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d/dt(trans)   =  ka*depot-ktr*trans;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transit compartment between depot and 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extra ktr parameter: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Params2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(transit half-life of 5 hours)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does not have to change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(modKA1trans, Params2, ev))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if the trans compartment had been put as second compartment above,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eventTable would need an update to infuse in compartment 3 instead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454358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9BDEC-62AE-48E5-A424-14742F95D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3A46-2007-4A2F-B203-8880A789AB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684DC-7D65-4C2D-A543-74E63666C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4F6355-FB5E-274A-6048-A8336B78CF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912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0625-FBF6-4EBD-8004-ACE57CA27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VPCs to compare the immediate effect model, the effect compartment model, and the turnover simultaneous PKPD model 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3AF71-E261-4246-8780-E8E1985AD5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E05C5-FC99-4A17-BE20-6B85088EBC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BCE713-57C7-8246-8C9C-891F1FCE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00" y="1472425"/>
            <a:ext cx="11724399" cy="391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703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V: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PKPD analysis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PopSim_5.R to run the sequential or one of the simultaneous PKPD analyses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525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Hands-on bonus session VI: importing NONMEM output and running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US" dirty="0"/>
              <a:t> utilities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Examine the code in PopSim_6.R to read in the provided run005 NONMEM results and create individual plots, simulations, VPCs, and rerun the model using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99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a transit compartment between depot and central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5C0080-A431-4F50-AB93-72CCDCC5A0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30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Or with five transit compartments and only bolus doses in the depot…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836712"/>
            <a:ext cx="8352928" cy="59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-ktr*depot;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ktr*trans5-(cl/v)*central;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update to central: input from trans5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d/dt(trans1)  =  ktr*depot-ktr*trans1;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d/dt(trans2)  =  ktr*trans1-ktr*trans2;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d/dt(trans3)  =  ktr*trans2-ktr*trans3;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d/dt(trans4)  =  ktr*trans3-ktr*trans4;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d/dt(trans5)  =  ktr*trans4-ktr*trans5;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mg; 1st bolus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# 3 additional doses (bolusses because rate is absent so rate=0)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h; at 12 hour intervals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dosed into depot (compartment 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# h; starting at 36 hours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ev3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Params3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use same constant for every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modKA5trans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odeKA5trans)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(modKA5trans, Params3, ev3))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157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E121-5A75-4458-8DB2-566AE467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...adding 5 transit compartments between depot and central </a:t>
            </a:r>
            <a:br>
              <a:rPr lang="en-GB"/>
            </a:br>
            <a:r>
              <a:rPr lang="en-GB"/>
              <a:t>and giving 4 bolus doses in the 1</a:t>
            </a:r>
            <a:r>
              <a:rPr lang="en-GB" baseline="30000"/>
              <a:t>st</a:t>
            </a:r>
            <a:r>
              <a:rPr lang="en-GB"/>
              <a:t> 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3E5A-CFD7-454D-98F1-1119DD37A1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>
                <a:solidFill>
                  <a:srgbClr val="B40000"/>
                </a:solidFill>
              </a:rPr>
              <a:t> </a:t>
            </a:r>
            <a:r>
              <a:rPr lang="en-GB"/>
              <a:t>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9B2FE-4643-48A6-81AB-44108F2482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57193-F091-453C-A338-25144923B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I: rxode2 simulations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PopSim_1.R to run pre-programmed simulations and try out your own variations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855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F9CFC-7324-E2EB-A353-E78F5353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Assess the data before you start analysis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2A8221-C4E9-5D79-05E2-62CD17214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Classic data sets used by Nick Holford in his courses: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PM. Studies on coumarin anticoagulant drugs initiation of warfarin therapy without a loading dose. Circulation 1968;38:169-177</a:t>
            </a:r>
          </a:p>
          <a:p>
            <a:pPr lvl="1"/>
            <a:r>
              <a:rPr lang="en-GB"/>
              <a:t>O'Reilly RA, </a:t>
            </a:r>
            <a:r>
              <a:rPr lang="en-GB" err="1"/>
              <a:t>Aggeler</a:t>
            </a:r>
            <a:r>
              <a:rPr lang="en-GB"/>
              <a:t> PM, Leong LS. Studies of the coumarin anticoagulant drugs: The pharmacodynamics of warfarin in man. Journal of Clinical Investigation 1963;42(10):1542-1551</a:t>
            </a:r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r>
              <a:rPr lang="en-GB"/>
              <a:t>Some simple plots to get a feel of the data</a:t>
            </a:r>
          </a:p>
          <a:p>
            <a:r>
              <a:rPr lang="en-GB"/>
              <a:t>Additional </a:t>
            </a:r>
            <a:r>
              <a:rPr lang="en-GB" err="1"/>
              <a:t>xgxr</a:t>
            </a:r>
            <a:r>
              <a:rPr lang="en-GB"/>
              <a:t> functionality to improve and summarize the profiles</a:t>
            </a:r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764D4-F3A7-53D3-9E20-41AEE0F862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6464D-C0E0-49FB-6328-80FF1C754C2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32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1BB2E-869F-92DF-1E80-1C0D86CB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Our warfarin data file: a simple </a:t>
            </a:r>
            <a:r>
              <a:rPr lang="en-GB" dirty="0" err="1"/>
              <a:t>ggplot</a:t>
            </a:r>
            <a:r>
              <a:rPr lang="en-GB" dirty="0"/>
              <a:t> to provide an impression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D7861-37F7-3284-54EF-DEF1006310D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64C4-FD96-58DC-75C7-95D02F6C3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D8AAB-592D-F45B-1118-4BC3EBE19C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7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8375-BD7A-B366-9363-BA4B0BC9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Change the x-axis from hours to days and add a proper label using the </a:t>
            </a:r>
            <a:r>
              <a:rPr lang="en-US" sz="2000" err="1"/>
              <a:t>xgx</a:t>
            </a:r>
            <a:r>
              <a:rPr lang="en-US" sz="2000"/>
              <a:t> helper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xgx_scale_x_time_units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units_dataset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"hours", </a:t>
            </a:r>
            <a:r>
              <a:rPr lang="en-US" sz="2000" err="1">
                <a:latin typeface="Courier New" panose="02070309020205020404" pitchFamily="49" charset="0"/>
                <a:cs typeface="Courier New" panose="02070309020205020404" pitchFamily="49" charset="0"/>
              </a:rPr>
              <a:t>units_plot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 = "days")</a:t>
            </a:r>
            <a:r>
              <a:rPr lang="en-US" sz="2000"/>
              <a:t>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12B71E-A0BF-C72F-0F14-44E19540AF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39923-C205-FF80-E2B9-D01F9161E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A72E5B-B68E-DE92-8E90-A61D96427B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42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311C-E9F7-3A86-C737-9EAA2CD13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data set has two types of profiles…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4BEAA-5A58-39E5-8798-3888352674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4950C-A106-AA37-C582-D6F33D5A8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3C56D-3471-9400-611B-F14092E72D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3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4525C-4327-40C9-8039-BA88868DF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ED073-061A-4971-9742-610B2E87E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 to rxode2 simulation</a:t>
            </a:r>
          </a:p>
          <a:p>
            <a:r>
              <a:rPr lang="en-GB" dirty="0"/>
              <a:t>Introduction to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and parameter estimation</a:t>
            </a:r>
          </a:p>
          <a:p>
            <a:r>
              <a:rPr lang="en-GB" dirty="0"/>
              <a:t>Hands on with the warfarin PK models (part 1)</a:t>
            </a:r>
          </a:p>
          <a:p>
            <a:r>
              <a:rPr lang="en-GB" dirty="0"/>
              <a:t>Advanced capabilities 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endParaRPr lang="en-GB" dirty="0"/>
          </a:p>
          <a:p>
            <a:r>
              <a:rPr lang="en-GB" dirty="0"/>
              <a:t>Hands on with the warfarin PK and PKPD models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A0086-1FF5-4298-89A4-74784DB833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AA760-C95D-4673-A233-50E6A5ABB1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1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89D39-A0D7-272F-5890-00DD80542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...but you can also group by rich day 1 and sparse later days...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7B4597-1249-1680-ACAC-ECE536948A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74A0-CDAF-305D-496D-AA4B0453EB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D9AB2-32EC-F434-FDE7-7B3C5322C9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8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0E929-37BF-BC34-3AD1-2BC4D345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Switch to semi-log scale using xgx helper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xgx_scale_y_log10()</a:t>
            </a:r>
            <a:r>
              <a:rPr lang="en-US" sz="2000"/>
              <a:t>
Any clues to what model we should use?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0602D-BE4A-C66C-5841-CE194D7793D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5313DD-8102-0C7D-7FF9-977EFBBD1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157A67-DD8E-3B30-2E1D-F68EA979F9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F83F7-9DDD-8A7D-8185-3876D337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xgx can also add nice summary information if data has nominal times: </a:t>
            </a:r>
            <a:br>
              <a:rPr lang="en-US" sz="2000"/>
            </a:br>
            <a:r>
              <a:rPr lang="en-US" sz="2000"/>
              <a:t>summaries of mean plus 95% CI</a:t>
            </a:r>
            <a:r>
              <a:rPr lang="en-US" sz="1600"/>
              <a:t>
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xgx_geom_ci(aes(x = TIME, color = NULL, group = NULL, shape = NULL), conf_level = 0.95)</a:t>
            </a:r>
            <a:endParaRPr lang="en-NL" sz="16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EB65A-C4C8-BEAF-40D6-2E662454BA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DBC5-B5D6-8967-E7C0-A28BEA065F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22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C0551-E426-4380-626F-797B532FC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6A0B-58C5-3036-4A12-5DC421AE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On linear scale this would result in a CI crossing zero because CIs are assumed symmetrical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D83078-4E7D-41C3-14CD-C0921B727A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C402E-550A-2DD7-CAB0-D29A71FA13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B41CE-2071-226B-60C9-DD8AF7EB20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64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/>
              <a:t>...so perhaps a median and 95% of the data would be more suitable
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xgx_geom_pi(aes(x = TIME, color = NULL, group = NULL, shape = NULL)</a:t>
            </a:r>
            <a:endParaRPr lang="en-NL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9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9BE0-1452-D054-2EDD-95A654DA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There appears to be a delay in absorption…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FC4ED-DEBC-F12E-B47F-1E280E02E6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D73CB-4430-4DC0-06CB-E60701C37A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C3C00-2475-8732-E234-5F60EF0E68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32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You need to simulate before you can estimate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/>
              <a:t>With simulation covered, you can start to think about estimation</a:t>
            </a:r>
          </a:p>
          <a:p>
            <a:r>
              <a:rPr lang="en-GB"/>
              <a:t>Combine the simulation core with estimation routines and you get:</a:t>
            </a:r>
          </a:p>
          <a:p>
            <a:endParaRPr lang="en-GB"/>
          </a:p>
          <a:p>
            <a:pPr marL="0" indent="0">
              <a:buNone/>
            </a:pP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		</a:t>
            </a:r>
            <a:r>
              <a:rPr lang="en-GB" sz="5400" b="1">
                <a:solidFill>
                  <a:schemeClr val="accent1">
                    <a:lumMod val="75000"/>
                  </a:schemeClr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nlmix</a:t>
            </a:r>
            <a:r>
              <a:rPr lang="en-GB" sz="5400" b="1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lang="en-GB" sz="5400" b="1" baseline="30000">
                <a:solidFill>
                  <a:srgbClr val="B40000"/>
                </a:solidFill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en-GB" sz="5400" b="1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!</a:t>
            </a:r>
          </a:p>
          <a:p>
            <a:endParaRPr lang="en-GB" sz="1100"/>
          </a:p>
          <a:p>
            <a:endParaRPr lang="en-GB" sz="1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705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an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Written by </a:t>
            </a:r>
            <a:r>
              <a:rPr lang="en-GB" dirty="0" err="1"/>
              <a:t>Wenping</a:t>
            </a:r>
            <a:r>
              <a:rPr lang="en-GB" dirty="0"/>
              <a:t> Wang and Matt Fidler, and available on CRAN</a:t>
            </a:r>
            <a:r>
              <a:rPr lang="en-GB" baseline="30000" dirty="0"/>
              <a:t>1</a:t>
            </a:r>
            <a:r>
              <a:rPr lang="en-GB" dirty="0"/>
              <a:t> and GitHub</a:t>
            </a:r>
            <a:r>
              <a:rPr lang="en-GB" baseline="30000" dirty="0"/>
              <a:t>2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builds on rxode2</a:t>
            </a:r>
          </a:p>
          <a:p>
            <a:pPr lvl="1"/>
            <a:r>
              <a:rPr lang="en-GB" dirty="0"/>
              <a:t>combined with SAEM, and </a:t>
            </a:r>
            <a:r>
              <a:rPr lang="en-GB" dirty="0" err="1"/>
              <a:t>FOCEi</a:t>
            </a:r>
            <a:r>
              <a:rPr lang="en-GB" dirty="0"/>
              <a:t> estimation routines, provides an R package for parameter estimation in nonlinear mixed effect models</a:t>
            </a:r>
          </a:p>
          <a:p>
            <a:pPr lvl="1"/>
            <a:r>
              <a:rPr lang="en-GB" dirty="0"/>
              <a:t>under very active development!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completely free and open source, and does not depend on any other commercial tool such as NONMEM or </a:t>
            </a:r>
            <a:r>
              <a:rPr lang="en-GB" dirty="0" err="1"/>
              <a:t>Monolix</a:t>
            </a:r>
            <a:endParaRPr lang="en-GB" dirty="0"/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provides an efficient and versatile way to specify </a:t>
            </a:r>
            <a:r>
              <a:rPr lang="en-GB" dirty="0" err="1"/>
              <a:t>pharmacometric</a:t>
            </a:r>
            <a:r>
              <a:rPr lang="en-GB" dirty="0"/>
              <a:t> models (both closed-form and ODEs) and dosing scenarios, with rapid execution due to compilation in C 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[1] </a:t>
            </a:r>
            <a:r>
              <a:rPr lang="en-GB" sz="1200" u="sng" dirty="0">
                <a:hlinkClick r:id="rId2"/>
              </a:rPr>
              <a:t>https://cran.r-project.org/web/packages/nlmixr2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[2] </a:t>
            </a:r>
            <a:r>
              <a:rPr lang="en-GB" sz="1200" u="sng" dirty="0">
                <a:hlinkClick r:id="rId3"/>
              </a:rPr>
              <a:t>https://github.com/nlmixr2/nlmixr2</a:t>
            </a:r>
            <a:r>
              <a:rPr lang="en-GB" sz="1200" u="sng" dirty="0"/>
              <a:t>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91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a well-embedded open-source R package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is fully supported by ggPMX</a:t>
            </a:r>
            <a:r>
              <a:rPr lang="en-GB" baseline="30000"/>
              <a:t>1</a:t>
            </a:r>
            <a:endParaRPr lang="en-GB"/>
          </a:p>
          <a:p>
            <a:r>
              <a:rPr lang="en-GB"/>
              <a:t>Additionally, xpose.nlmixr2</a:t>
            </a:r>
            <a:r>
              <a:rPr lang="en-GB" baseline="30000"/>
              <a:t>2</a:t>
            </a:r>
            <a:r>
              <a:rPr lang="en-GB"/>
              <a:t> written by Justin Wilkins provides linkage to the new </a:t>
            </a:r>
            <a:r>
              <a:rPr lang="en-GB" err="1"/>
              <a:t>xpose</a:t>
            </a:r>
            <a:r>
              <a:rPr lang="en-GB"/>
              <a:t> package</a:t>
            </a:r>
            <a:r>
              <a:rPr lang="en-GB" baseline="30000"/>
              <a:t>3</a:t>
            </a:r>
            <a:r>
              <a:rPr lang="en-GB"/>
              <a:t>, written by Ben Guiastrennec, feeding the uniform output into a highly flexible diagnostics package</a:t>
            </a:r>
          </a:p>
          <a:p>
            <a:r>
              <a:rPr lang="en-GB"/>
              <a:t>The shinyMixR</a:t>
            </a:r>
            <a:r>
              <a:rPr lang="en-GB" baseline="30000"/>
              <a:t>4</a:t>
            </a:r>
            <a:r>
              <a:rPr lang="en-GB"/>
              <a:t> project management tool written by </a:t>
            </a:r>
            <a:r>
              <a:rPr lang="nl-NL"/>
              <a:t>Richard Hooijmaijers and Teun Post </a:t>
            </a:r>
            <a:r>
              <a:rPr lang="en-GB"/>
              <a:t>provides an interface to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from both the R command line and a user-friendly browser-based Shiny dashboard application </a:t>
            </a:r>
          </a:p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requires access to compilers, easily installed using </a:t>
            </a:r>
            <a:r>
              <a:rPr lang="en-GB" err="1"/>
              <a:t>Rtools</a:t>
            </a:r>
            <a:r>
              <a:rPr lang="en-GB"/>
              <a:t> on Windows</a:t>
            </a:r>
            <a:r>
              <a:rPr lang="en-GB" baseline="30000"/>
              <a:t>5</a:t>
            </a:r>
            <a:r>
              <a:rPr lang="en-GB"/>
              <a:t> </a:t>
            </a:r>
          </a:p>
          <a:p>
            <a:r>
              <a:rPr lang="en-GB"/>
              <a:t>Installation is very simple from CRAN:</a:t>
            </a:r>
          </a:p>
          <a:p>
            <a:pPr marL="457200" lvl="1" indent="0">
              <a:buNone/>
            </a:pPr>
            <a:r>
              <a:rPr lang="en-GB" sz="19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install.packages</a:t>
            </a:r>
            <a:r>
              <a:rPr lang="en-GB" sz="19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("nlmixr2",dependencies=TRUE)</a:t>
            </a:r>
          </a:p>
          <a:p>
            <a:r>
              <a:rPr lang="en-GB"/>
              <a:t>Documentation is available in the form of a </a:t>
            </a:r>
            <a:r>
              <a:rPr lang="en-GB" err="1"/>
              <a:t>bookdown</a:t>
            </a:r>
            <a:r>
              <a:rPr lang="en-GB"/>
              <a:t> (</a:t>
            </a:r>
            <a:r>
              <a:rPr lang="en-GB">
                <a:hlinkClick r:id="rId2"/>
              </a:rPr>
              <a:t>nlmixr2.org</a:t>
            </a:r>
            <a:r>
              <a:rPr lang="en-GB"/>
              <a:t>)</a:t>
            </a:r>
            <a:r>
              <a:rPr lang="en-GB" baseline="30000"/>
              <a:t>6  </a:t>
            </a:r>
            <a:r>
              <a:rPr lang="en-GB"/>
              <a:t>with a dedicated nlmixr blog (</a:t>
            </a:r>
            <a:r>
              <a:rPr lang="en-GB">
                <a:hlinkClick r:id="rId3"/>
              </a:rPr>
              <a:t>blog.nlmixr2.org</a:t>
            </a:r>
            <a:r>
              <a:rPr lang="en-GB"/>
              <a:t>)</a:t>
            </a:r>
          </a:p>
          <a:p>
            <a:r>
              <a:rPr lang="en-GB"/>
              <a:t>Runs on Windows, Linux, and OS X, and a Docker install is available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sz="1300"/>
              <a:t>[1] </a:t>
            </a:r>
            <a:r>
              <a:rPr lang="en-GB" sz="1300">
                <a:hlinkClick r:id="rId4"/>
              </a:rPr>
              <a:t>https://cran.r-project.org/web/packages/ggPMX/</a:t>
            </a:r>
            <a:r>
              <a:rPr lang="en-GB" sz="1300"/>
              <a:t> and </a:t>
            </a:r>
            <a:r>
              <a:rPr lang="en-GB" sz="1300">
                <a:hlinkClick r:id="rId5"/>
              </a:rPr>
              <a:t>https://github.com/ggPMXdevelopment/ggPMX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[2] </a:t>
            </a:r>
            <a:r>
              <a:rPr lang="en-GB" sz="1300" u="sng">
                <a:hlinkClick r:id="rId6"/>
              </a:rPr>
              <a:t>https://github.com/nlmixr2/</a:t>
            </a:r>
            <a:r>
              <a:rPr lang="en-GB" sz="1300">
                <a:hlinkClick r:id="rId6"/>
              </a:rPr>
              <a:t>xpose.nlmixr2</a:t>
            </a:r>
            <a:r>
              <a:rPr lang="en-GB" sz="1300"/>
              <a:t> and </a:t>
            </a:r>
            <a:r>
              <a:rPr lang="en-AU" sz="1300">
                <a:hlinkClick r:id="rId7"/>
              </a:rPr>
              <a:t>https://</a:t>
            </a:r>
            <a:r>
              <a:rPr lang="en-GB" sz="1300">
                <a:hlinkClick r:id="rId7"/>
              </a:rPr>
              <a:t>cran.r-project.org</a:t>
            </a:r>
            <a:r>
              <a:rPr lang="en-AU" sz="1300">
                <a:hlinkClick r:id="rId7"/>
              </a:rPr>
              <a:t>/packages/</a:t>
            </a:r>
            <a:r>
              <a:rPr lang="en-GB" sz="1300">
                <a:hlinkClick r:id="rId7"/>
              </a:rPr>
              <a:t>xpose.nlmixr2</a:t>
            </a:r>
            <a:r>
              <a:rPr lang="en-GB" sz="1300"/>
              <a:t>  </a:t>
            </a:r>
          </a:p>
          <a:p>
            <a:pPr marL="0" indent="0">
              <a:buNone/>
            </a:pPr>
            <a:r>
              <a:rPr lang="en-AU" sz="1300"/>
              <a:t>[3] </a:t>
            </a:r>
            <a:r>
              <a:rPr lang="en-AU" sz="1300">
                <a:hlinkClick r:id="rId8"/>
              </a:rPr>
              <a:t>https://</a:t>
            </a:r>
            <a:r>
              <a:rPr lang="en-GB" sz="1300">
                <a:hlinkClick r:id="rId8"/>
              </a:rPr>
              <a:t>cran.r-project.org</a:t>
            </a:r>
            <a:r>
              <a:rPr lang="en-AU" sz="1300">
                <a:hlinkClick r:id="rId8"/>
              </a:rPr>
              <a:t>/packages/</a:t>
            </a:r>
            <a:r>
              <a:rPr lang="en-AU" sz="1300" err="1">
                <a:hlinkClick r:id="rId8"/>
              </a:rPr>
              <a:t>xpose</a:t>
            </a:r>
            <a:r>
              <a:rPr lang="en-AU" sz="1300"/>
              <a:t> and </a:t>
            </a:r>
            <a:r>
              <a:rPr lang="en-AU" sz="1300">
                <a:hlinkClick r:id="rId9"/>
              </a:rPr>
              <a:t>https://uupharmacometrics.github.io/xpose/</a:t>
            </a:r>
            <a:r>
              <a:rPr lang="en-AU" sz="1300"/>
              <a:t> </a:t>
            </a:r>
          </a:p>
          <a:p>
            <a:pPr marL="0" indent="0">
              <a:buNone/>
            </a:pPr>
            <a:r>
              <a:rPr lang="en-GB" sz="1300"/>
              <a:t>[4] </a:t>
            </a:r>
            <a:r>
              <a:rPr lang="en-GB" sz="1300">
                <a:hlinkClick r:id="rId10"/>
              </a:rPr>
              <a:t>https://github.com/RichardHooijmaijers/shinyMixR</a:t>
            </a:r>
            <a:r>
              <a:rPr lang="en-GB" sz="1300"/>
              <a:t> and </a:t>
            </a:r>
            <a:r>
              <a:rPr lang="en-GB" sz="1300">
                <a:hlinkClick r:id="rId11"/>
              </a:rPr>
              <a:t>https://richardhooijmaijers.github.io/shinyMixR/articles/shinyMixR-vignette.html</a:t>
            </a:r>
            <a:r>
              <a:rPr lang="en-GB" sz="1300"/>
              <a:t> </a:t>
            </a:r>
          </a:p>
          <a:p>
            <a:pPr marL="0" indent="0">
              <a:buNone/>
            </a:pPr>
            <a:r>
              <a:rPr lang="en-GB" sz="1300"/>
              <a:t>[5]</a:t>
            </a:r>
            <a:r>
              <a:rPr lang="en-GB" sz="1300" u="sng"/>
              <a:t> </a:t>
            </a:r>
            <a:r>
              <a:rPr lang="en-GB" sz="1300" u="sng">
                <a:hlinkClick r:id="rId12"/>
              </a:rPr>
              <a:t>https://cran.r-project.org/bin/windows/Rtools/rtools42/rtools.html</a:t>
            </a:r>
            <a:r>
              <a:rPr lang="en-GB" sz="1300" u="sng"/>
              <a:t> </a:t>
            </a:r>
          </a:p>
          <a:p>
            <a:pPr marL="0" indent="0">
              <a:buNone/>
            </a:pPr>
            <a:r>
              <a:rPr lang="en-GB" sz="1300"/>
              <a:t>[6] </a:t>
            </a:r>
            <a:r>
              <a:rPr lang="en-GB" sz="1300" u="sng">
                <a:hlinkClick r:id="rId13"/>
              </a:rPr>
              <a:t>https://nlmixr2.github.io/nlmixr2</a:t>
            </a:r>
            <a:r>
              <a:rPr lang="en-GB" sz="1300" u="sng"/>
              <a:t> 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229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has some amazing new features!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can now use NONMEM for its parameter estimation when using the babelmixr2</a:t>
            </a:r>
            <a:r>
              <a:rPr lang="en-GB" i="1" baseline="30000" dirty="0"/>
              <a:t>a</a:t>
            </a:r>
            <a:r>
              <a:rPr lang="en-GB" dirty="0"/>
              <a:t> package</a:t>
            </a:r>
          </a:p>
          <a:p>
            <a:r>
              <a:rPr lang="en-GB" dirty="0"/>
              <a:t>Additionally, babelmixr2 can use the PKNCA package to provide starting values for PK analysis when rich profiles are available, and can keep track of units</a:t>
            </a:r>
          </a:p>
          <a:p>
            <a:r>
              <a:rPr lang="en-GB" dirty="0"/>
              <a:t>The nonmem2rx</a:t>
            </a:r>
            <a:r>
              <a:rPr lang="en-GB" i="1" baseline="30000" dirty="0"/>
              <a:t>b</a:t>
            </a:r>
            <a:r>
              <a:rPr lang="en-GB" dirty="0"/>
              <a:t> package allows reading in of NONMEM output and translation of NONMEM models (with a single epsilon error component) to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objects</a:t>
            </a:r>
          </a:p>
          <a:p>
            <a:r>
              <a:rPr lang="en-GB" dirty="0"/>
              <a:t>This allows checking of NONMEM models, additional calculation of covariance matrices where NONMEM failed, and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functionality like creation of VPCs and smooth predicted individual profiles</a:t>
            </a:r>
          </a:p>
          <a:p>
            <a:endParaRPr lang="en-GB" dirty="0"/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</a:t>
            </a:r>
            <a:r>
              <a:rPr lang="en-GB" sz="1200" i="1" dirty="0"/>
              <a:t>a</a:t>
            </a:r>
            <a:r>
              <a:rPr lang="en-GB" sz="1200" dirty="0"/>
              <a:t>] </a:t>
            </a:r>
            <a:r>
              <a:rPr lang="en-GB" sz="1200" u="sng" dirty="0">
                <a:hlinkClick r:id="rId2"/>
              </a:rPr>
              <a:t>https://cran.r-project.org/web/packages/babelmixr2/index.html</a:t>
            </a:r>
            <a:r>
              <a:rPr lang="en-GB" sz="1200" u="sng" dirty="0"/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/>
              <a:t>[</a:t>
            </a:r>
            <a:r>
              <a:rPr lang="en-GB" sz="1200" i="1" dirty="0"/>
              <a:t>b</a:t>
            </a:r>
            <a:r>
              <a:rPr lang="en-GB" sz="1200" dirty="0"/>
              <a:t>] </a:t>
            </a:r>
            <a:r>
              <a:rPr lang="en-GB" sz="1200" u="sng" dirty="0">
                <a:hlinkClick r:id="rId3"/>
              </a:rPr>
              <a:t>https://nlmixr2.github.io/nonmem2rx/index.html</a:t>
            </a:r>
            <a:r>
              <a:rPr lang="en-GB" sz="1200" u="sng" dirty="0"/>
              <a:t>  </a:t>
            </a:r>
            <a:r>
              <a:rPr lang="en-GB" sz="1200" dirty="0"/>
              <a:t>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nlmix</a:t>
            </a:r>
            <a:r>
              <a:rPr lang="en-GB" dirty="0">
                <a:solidFill>
                  <a:srgbClr val="B40000"/>
                </a:solidFill>
              </a:rPr>
              <a:t>r</a:t>
            </a:r>
            <a:r>
              <a:rPr lang="en-GB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143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rxode2 simulation software in 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rxode2 is pharmacometric simulation software using ordinary differential equations (ODEs) as an open-source R package </a:t>
            </a:r>
          </a:p>
          <a:p>
            <a:r>
              <a:rPr lang="en-GB"/>
              <a:t>Rewritten by Matt Fidler after Wenping Wang’s original RxODE package, available on CRAN</a:t>
            </a:r>
            <a:r>
              <a:rPr lang="en-GB" baseline="30000"/>
              <a:t>1</a:t>
            </a:r>
            <a:r>
              <a:rPr lang="en-GB"/>
              <a:t> and GitHub</a:t>
            </a:r>
            <a:r>
              <a:rPr lang="en-GB" baseline="30000"/>
              <a:t>2</a:t>
            </a:r>
            <a:r>
              <a:rPr lang="en-GB"/>
              <a:t>, and described in a tutorial in CPT:PSP</a:t>
            </a:r>
            <a:r>
              <a:rPr lang="en-GB" baseline="30000"/>
              <a:t>3</a:t>
            </a:r>
            <a:r>
              <a:rPr lang="en-GB"/>
              <a:t> and with online documentation</a:t>
            </a:r>
            <a:r>
              <a:rPr lang="en-GB" baseline="30000"/>
              <a:t>4</a:t>
            </a:r>
            <a:endParaRPr lang="en-GB"/>
          </a:p>
          <a:p>
            <a:r>
              <a:rPr lang="en-GB"/>
              <a:t>Simulation of ODEs was already possible in R (using deSolve), but was slow and virtually impossible to code with flexible dosing history</a:t>
            </a:r>
          </a:p>
          <a:p>
            <a:r>
              <a:rPr lang="en-GB"/>
              <a:t>rxode2 has rapid execution due to compilation in C </a:t>
            </a:r>
          </a:p>
          <a:p>
            <a:r>
              <a:rPr lang="en-GB"/>
              <a:t>rxode2 allows fully flexible dosing history</a:t>
            </a:r>
          </a:p>
          <a:p>
            <a:r>
              <a:rPr lang="en-GB"/>
              <a:t>Stable and mature software for Windows, OS X (in docker), Linux</a:t>
            </a:r>
          </a:p>
          <a:p>
            <a:r>
              <a:rPr lang="en-GB"/>
              <a:t>Requires external compilers (provided by Rtools on Windows)</a:t>
            </a:r>
          </a:p>
          <a:p>
            <a:r>
              <a:rPr lang="en-GB"/>
              <a:t>rxode2 is an evolution of the original RxODE package: after a full re-write of the code backward compatibility could not be guaranteed</a:t>
            </a:r>
          </a:p>
          <a:p>
            <a:pPr marL="0" indent="0">
              <a:buNone/>
            </a:pPr>
            <a:endParaRPr lang="en-GB" sz="1400"/>
          </a:p>
          <a:p>
            <a:pPr marL="0" indent="0">
              <a:buNone/>
            </a:pPr>
            <a:r>
              <a:rPr lang="en-GB" sz="1400"/>
              <a:t>[1] CRAN: </a:t>
            </a:r>
            <a:r>
              <a:rPr lang="en-GB" sz="1400" u="sng">
                <a:hlinkClick r:id="rId2"/>
              </a:rPr>
              <a:t>https://cran.r-project.org/web/packages/rxode2</a:t>
            </a:r>
            <a:r>
              <a:rPr lang="en-GB" sz="1400" u="sng"/>
              <a:t> </a:t>
            </a:r>
            <a:endParaRPr lang="en-GB" sz="1400"/>
          </a:p>
          <a:p>
            <a:pPr marL="0" indent="0">
              <a:buNone/>
            </a:pPr>
            <a:r>
              <a:rPr lang="en-GB" sz="1400"/>
              <a:t>[2] GitHub: </a:t>
            </a:r>
            <a:r>
              <a:rPr lang="en-GB" sz="1400" u="sng">
                <a:hlinkClick r:id="rId3"/>
              </a:rPr>
              <a:t>https://github.com/nlmixr2/rxode2</a:t>
            </a:r>
            <a:r>
              <a:rPr lang="en-GB" sz="1400" u="sng"/>
              <a:t> </a:t>
            </a:r>
          </a:p>
          <a:p>
            <a:pPr marL="0" indent="0">
              <a:buNone/>
            </a:pPr>
            <a:r>
              <a:rPr lang="nl-NL" sz="1400"/>
              <a:t>[3] Wang W et al. CPT:PSP (2016) 5, 3–10. </a:t>
            </a:r>
          </a:p>
          <a:p>
            <a:pPr marL="0" indent="0">
              <a:buNone/>
            </a:pPr>
            <a:r>
              <a:rPr lang="nl-NL" sz="1400"/>
              <a:t>[4] RxODE packagedown: </a:t>
            </a:r>
            <a:r>
              <a:rPr lang="nl-NL" sz="1400">
                <a:hlinkClick r:id="rId4"/>
              </a:rPr>
              <a:t>https://nlmixr2.github.io/rxode2</a:t>
            </a:r>
            <a:r>
              <a:rPr lang="nl-NL" sz="1400"/>
              <a:t> </a:t>
            </a:r>
            <a:endParaRPr lang="en-GB" sz="14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60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3713-0469-9E66-AB60-933DAD69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 performance: d</a:t>
            </a:r>
            <a:r>
              <a:rPr lang="en-GB" sz="2400" b="1">
                <a:solidFill>
                  <a:srgbClr val="B40000"/>
                </a:solidFill>
              </a:rPr>
              <a:t>o I get the same results when I switch from my usual estimation tool to </a:t>
            </a:r>
            <a:r>
              <a:rPr lang="en-GB" sz="2400" b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b="1">
                <a:solidFill>
                  <a:srgbClr val="B40000"/>
                </a:solidFill>
              </a:rPr>
              <a:t>r?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17E11-79DC-76B4-D898-F0A2F079B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/>
              <a:t>Publication in CPT:PSP: </a:t>
            </a:r>
            <a:r>
              <a:rPr lang="en-GB" sz="2400" i="1" dirty="0"/>
              <a:t>Performance of the SAEM and FOCEI algorithms in the open-source non-linear mixed effect modelling tool nlmixr</a:t>
            </a:r>
            <a:r>
              <a:rPr lang="en-GB" sz="2400" i="1" baseline="30000" dirty="0"/>
              <a:t>1</a:t>
            </a:r>
          </a:p>
          <a:p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</a:t>
            </a:r>
            <a:r>
              <a:rPr lang="en-GB" sz="2400" dirty="0" err="1"/>
              <a:t>FOCEi</a:t>
            </a:r>
            <a:r>
              <a:rPr lang="en-GB" sz="2400" dirty="0"/>
              <a:t> compared to NONMEM/</a:t>
            </a:r>
            <a:r>
              <a:rPr lang="en-GB" sz="2400" dirty="0" err="1"/>
              <a:t>FOCEi</a:t>
            </a:r>
            <a:endParaRPr lang="en-GB" sz="2400" dirty="0"/>
          </a:p>
          <a:p>
            <a:r>
              <a:rPr lang="en-GB" sz="2400" dirty="0" err="1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 err="1">
                <a:solidFill>
                  <a:srgbClr val="B40000"/>
                </a:solidFill>
              </a:rPr>
              <a:t>r</a:t>
            </a:r>
            <a:r>
              <a:rPr lang="en-GB" sz="2400" dirty="0"/>
              <a:t>/SAEM compared to </a:t>
            </a:r>
            <a:r>
              <a:rPr lang="en-GB" sz="2400" dirty="0" err="1"/>
              <a:t>Monolix</a:t>
            </a:r>
            <a:r>
              <a:rPr lang="en-GB" sz="2400" dirty="0"/>
              <a:t>/SAEM</a:t>
            </a:r>
          </a:p>
          <a:p>
            <a:endParaRPr lang="en-GB" sz="2400" dirty="0"/>
          </a:p>
          <a:p>
            <a:r>
              <a:rPr lang="en-GB" sz="2400" dirty="0"/>
              <a:t>Repeated sparse data sets for a single model</a:t>
            </a:r>
          </a:p>
          <a:p>
            <a:r>
              <a:rPr lang="en-GB" sz="2400" dirty="0"/>
              <a:t>A wide range of models and inputs using single rich data sets </a:t>
            </a:r>
          </a:p>
          <a:p>
            <a:endParaRPr lang="en-GB" dirty="0"/>
          </a:p>
          <a:p>
            <a:r>
              <a:rPr lang="en-GB" sz="2400" dirty="0"/>
              <a:t>Results for both </a:t>
            </a:r>
            <a:r>
              <a:rPr lang="en-GB" sz="2400" dirty="0" err="1"/>
              <a:t>FOCEi</a:t>
            </a:r>
            <a:r>
              <a:rPr lang="en-GB" sz="2400" dirty="0"/>
              <a:t> and SAEM are perfectly comparable to NONMEM and </a:t>
            </a:r>
            <a:r>
              <a:rPr lang="en-GB" sz="2400" dirty="0" err="1"/>
              <a:t>Monolix</a:t>
            </a: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1400" i="1" dirty="0"/>
          </a:p>
          <a:p>
            <a:pPr marL="0" indent="0">
              <a:buNone/>
            </a:pPr>
            <a:r>
              <a:rPr lang="en-GB" sz="1400" dirty="0"/>
              <a:t>[1] </a:t>
            </a:r>
            <a:r>
              <a:rPr lang="en-GB" sz="1400" dirty="0">
                <a:hlinkClick r:id="rId2"/>
              </a:rPr>
              <a:t>https://ascpt.onlinelibrary.wiley.com/doi/10.1002/psp4.12471</a:t>
            </a:r>
            <a:r>
              <a:rPr lang="en-GB" sz="1400" dirty="0"/>
              <a:t> </a:t>
            </a:r>
            <a:endParaRPr lang="en-GB" sz="1400" i="1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60668-11A1-38AB-F3ED-EE96F1647D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82044-284C-F00E-A61A-A1DD9AE46F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04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0E6116-8BC3-40FE-BC23-9DCB75DB0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438400" y="1003300"/>
            <a:ext cx="7302500" cy="539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1800"/>
              <a:t>500 sparse data sets are analysed using both NONMEM/FOCEI and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r/FOCEI. Each marker is a single paired data set result for clearance for NONMEM on the x-axis and nlmixr/FOCEI on the y-axis: results are highly correlated (r=1.00), and lie on the line of identity (diagonal black line)</a:t>
            </a:r>
            <a:endParaRPr lang="en-GB" sz="200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872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50AA-2495-4B59-815D-791D5D6CD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Central volume (Vc): Top panel: FOCEI estimates, bottom panel: SAEM estimates
Dark lines: NONMEM/MONOLIX, light lines: </a:t>
            </a:r>
            <a:r>
              <a:rPr lang="en-GB" sz="18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1800"/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D07E95-4071-4D92-B13F-4B2642E1AB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18026-D0EC-4F99-817A-3C83DED1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80188-7E6E-462C-8A9B-8DEFAF5021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66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BBB70F-1382-4C4F-9F2A-34ED4B024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0"/>
          <a:stretch>
            <a:fillRect/>
          </a:stretch>
        </p:blipFill>
        <p:spPr>
          <a:xfrm>
            <a:off x="2260600" y="1003300"/>
            <a:ext cx="7670800" cy="5391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4D7F8E-23B3-43F3-A8B6-0B9F78C09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1800"/>
              <a:t>SE of theta estimates for Vc: very good match across software packages </a:t>
            </a:r>
            <a:br>
              <a:rPr lang="en-GB" sz="1800"/>
            </a:b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 panel: FOCEI estimates, bottom panel: SAEM estimates
Dark lines: NONMEM/MONOLIX, light lines: </a:t>
            </a:r>
            <a:r>
              <a:rPr lang="en-GB" sz="1800" b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nlmix</a:t>
            </a:r>
            <a:r>
              <a:rPr lang="en-GB" sz="1800" b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F1C666-402A-41DB-9036-23BFF5BC1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C2F59-2820-4A42-87D6-E3BD528630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532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Models are defined using a function containing an initialisation block (</a:t>
            </a:r>
            <a:r>
              <a:rPr lang="en-US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) and a model definition block (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2159563" y="2124990"/>
            <a:ext cx="860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78161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 defines the parameters </a:t>
            </a:r>
          </a:p>
          <a:p>
            <a:pPr lvl="1"/>
            <a:r>
              <a:rPr lang="en-GB"/>
              <a:t>Thetas and residual error defined using assign operators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GB"/>
              <a:t> or 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GB"/>
              <a:t>)</a:t>
            </a:r>
          </a:p>
          <a:p>
            <a:pPr lvl="1"/>
            <a:r>
              <a:rPr lang="en-GB"/>
              <a:t>Etas defined using a model formula (</a:t>
            </a:r>
            <a:r>
              <a:rPr lang="en-GB" sz="2400" b="1">
                <a:solidFill>
                  <a:srgbClr val="000080"/>
                </a:solidFill>
                <a:latin typeface="Courier New" panose="02070309020205020404" pitchFamily="49" charset="0"/>
              </a:rPr>
              <a:t>~</a:t>
            </a:r>
            <a:r>
              <a:rPr lang="en-GB"/>
              <a:t>)</a:t>
            </a:r>
          </a:p>
          <a:p>
            <a:r>
              <a:rPr lang="en-GB"/>
              <a:t>Parameter names, starting values, labels for thetas and errors (using </a:t>
            </a:r>
            <a:r>
              <a:rPr lang="en-GB" i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</a:rPr>
              <a:t>#</a:t>
            </a:r>
            <a:r>
              <a:rPr lang="en-GB"/>
              <a:t>), bounds for some estimation routines (like FOCEI)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1692A6-D32D-46DD-9900-223298BBBA30}"/>
              </a:ext>
            </a:extLst>
          </p:cNvPr>
          <p:cNvSpPr/>
          <p:nvPr/>
        </p:nvSpPr>
        <p:spPr>
          <a:xfrm>
            <a:off x="2159563" y="3406928"/>
            <a:ext cx="86049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830020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Defining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The </a:t>
            </a:r>
            <a:r>
              <a:rPr lang="en-US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/>
              <a:t> block defines </a:t>
            </a:r>
          </a:p>
          <a:p>
            <a:pPr lvl="1"/>
            <a:r>
              <a:rPr lang="en-GB"/>
              <a:t>the relationship between thetas and etas</a:t>
            </a:r>
          </a:p>
          <a:p>
            <a:pPr lvl="1"/>
            <a:r>
              <a:rPr lang="en-GB"/>
              <a:t>the model structure using either closed-form solutions or ODEs</a:t>
            </a:r>
          </a:p>
          <a:p>
            <a:pPr lvl="1"/>
            <a:r>
              <a:rPr lang="en-GB"/>
              <a:t>the residual error structure, and where it is applied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46267" y="3068960"/>
            <a:ext cx="860495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2043590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the full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607501" y="1259175"/>
            <a:ext cx="89769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(1/h)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solved system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504332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F44280-051C-0A7F-7DF0-90FC3478B9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129"/>
          <a:stretch/>
        </p:blipFill>
        <p:spPr>
          <a:xfrm>
            <a:off x="1151450" y="2163180"/>
            <a:ext cx="7878274" cy="26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check the model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055440" y="1099295"/>
            <a:ext cx="897699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Check the model and some of the assumptions made by nlmixr </a:t>
            </a:r>
          </a:p>
          <a:p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(One.comp.KA.solved)</a:t>
            </a:r>
            <a:endParaRPr lang="en-GB" sz="1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41CAF0-B531-DFDE-BC68-0D599ECD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50" y="1916832"/>
            <a:ext cx="4867954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0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Basic example load the library and define the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28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 with the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GB" sz="2400"/>
              <a:t> command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estimate parameters using nlmixr: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One.comp.KA.solved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model definition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data set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"saem"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estimation algorithm (SAEM)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SAEM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minimisation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options: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saemControl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nBurn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#200 SAEM burn-in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nEm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#300 EM iterations (the default)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print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#only print every 50th estimation step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tableControl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cwres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#calculates NONMEM-style conditional weighted residuals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12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</a:t>
            </a:r>
            <a:r>
              <a:rPr lang="en-US" sz="1200" i="1" err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npde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values for diagnostics</a:t>
            </a:r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790957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SAEM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F01C1-7841-6481-25C1-942FE1EBBE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9"/>
          <a:stretch/>
        </p:blipFill>
        <p:spPr>
          <a:xfrm>
            <a:off x="668461" y="1075996"/>
            <a:ext cx="10375023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61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34CDB1-8493-F33A-1348-6F12952A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52"/>
          <a:stretch/>
        </p:blipFill>
        <p:spPr>
          <a:xfrm>
            <a:off x="696979" y="1378118"/>
            <a:ext cx="10343571" cy="4706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The labels in the ini block end up in the output, and the log-transformed parameters are returned with a back-transformation and 95%CIs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5DF5CC-3CF3-4D8D-A159-8499C215DC5E}"/>
              </a:ext>
            </a:extLst>
          </p:cNvPr>
          <p:cNvSpPr/>
          <p:nvPr/>
        </p:nvSpPr>
        <p:spPr>
          <a:xfrm>
            <a:off x="1151450" y="2996952"/>
            <a:ext cx="2664296" cy="12241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6A40AD-B9BA-45FB-AC99-4BD4112CFDB3}"/>
              </a:ext>
            </a:extLst>
          </p:cNvPr>
          <p:cNvSpPr/>
          <p:nvPr/>
        </p:nvSpPr>
        <p:spPr>
          <a:xfrm>
            <a:off x="5015880" y="2996952"/>
            <a:ext cx="2016224" cy="9859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63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models: save the object, and examine parameter trace plots when using SAEM to check convergence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7FEB5-6379-4319-8335-4C02C42C6158}"/>
              </a:ext>
            </a:extLst>
          </p:cNvPr>
          <p:cNvSpPr/>
          <p:nvPr/>
        </p:nvSpPr>
        <p:spPr>
          <a:xfrm>
            <a:off x="1367474" y="1099295"/>
            <a:ext cx="897699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results are stored in the nlmixr object and can be viewed: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fitOne.comp.KA.solved_S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saved for future use or reference: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"fitOne.comp.KA.solved_S.Rdata"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for SAEM, convergence can be checked using a parameter trace plot: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376596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BDB2-8703-4317-8078-23DFC5CA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Traceplot for SAEM parameter estimates using </a:t>
            </a:r>
            <a:r>
              <a:rPr lang="en-US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traceplot</a:t>
            </a:r>
            <a:r>
              <a:rPr lang="en-GB"/>
              <a:t> command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443533-0A7B-446A-BE0B-8D70B0B9427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23052-3C89-43E9-9AD8-65A22A7307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E818B-DCEA-4DED-9A3F-F28471A4CC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87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894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D22D5D-2F2C-714E-E9A2-7C41EFA54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03" y="1401198"/>
            <a:ext cx="7968208" cy="49801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Model Diagnostics with ggPMX</a:t>
            </a:r>
            <a:endParaRPr lang="en-US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The controller is first constructed</a:t>
            </a:r>
          </a:p>
          <a:p>
            <a:pPr marL="0" indent="0">
              <a:buNone/>
            </a:pPr>
            <a:r>
              <a:rPr lang="en-US" sz="120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&lt;-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pmx_nlmixr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fitOne.comp.KA.solved_S,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conts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"AGE"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cats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"SEX"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"SPARSE"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vpc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pmx_settings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nb-NO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is.draft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nb-NO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FALSE</a:t>
            </a:r>
            <a:r>
              <a:rPr lang="nb-NO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nb-NO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and </a:t>
            </a:r>
            <a:r>
              <a:rPr lang="en-GB" sz="120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can then be piped into a specific plot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 syntax for npde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pmx_plot_npde_pred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09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8306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128752-174C-8ACE-B526-89F6508D0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314598"/>
            <a:ext cx="6984776" cy="4365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Modify graphical options and add DRAFT label: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pmx_plot_npde_time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smooth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color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"blue"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point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shape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4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s.draft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labels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 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"Time (hours)"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               y 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"Normalized PDE"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0067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IPRED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#You can filter to restrict the values of IPRED for instance: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200" b="0">
                <a:solidFill>
                  <a:srgbClr val="FF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DV vs PRED plot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pmx_plot_dv_pred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scale_x_log10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scale_y_log10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Absolute individual weighted residuals to investigate the residual error model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pmx_plot_abs_iwres_ipred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#again, alternatively:</a:t>
            </a:r>
            <a:endParaRPr lang="en-US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#pmx_plot_abs_iwres_ipred(ctr)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pmx_plot_iwres_dens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pmx_plot_eta_qq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pmx_plot_eta_box</a:t>
            </a:r>
          </a:p>
          <a:p>
            <a:pPr marL="0" indent="0">
              <a:buNone/>
            </a:pP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sv-SE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sv-SE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pmx_plot_eta_hist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US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pmx_plot_eta_matrix</a:t>
            </a: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1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Compile the model and set the parameter values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endParaRPr lang="en-US" sz="120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93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</a:t>
            </a:r>
            <a:r>
              <a:rPr lang="en-GB" err="1"/>
              <a:t>ggPMX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## generate a full report with diagnostics</a:t>
            </a:r>
            <a:endParaRPr lang="en-GB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NL" sz="1200" b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ctr </a:t>
            </a:r>
            <a:r>
              <a:rPr lang="en-GB" sz="1200" b="0">
                <a:solidFill>
                  <a:srgbClr val="804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%&gt;%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pmx_report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name</a:t>
            </a:r>
            <a:r>
              <a:rPr lang="en-GB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GB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"ggPMX_report"</a:t>
            </a:r>
            <a:r>
              <a:rPr lang="en-GB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save_dir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"."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</a:t>
            </a:r>
            <a:r>
              <a:rPr lang="en-US" sz="1200" b="0">
                <a:solidFill>
                  <a:srgbClr val="8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format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"report"</a:t>
            </a: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200" b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extension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</a:t>
            </a:r>
            <a:r>
              <a:rPr lang="en-US" sz="1200" b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"word"</a:t>
            </a:r>
            <a:r>
              <a:rPr lang="en-US" sz="1200" b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endParaRPr lang="en-US" sz="120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20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22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Ben </a:t>
            </a:r>
            <a:r>
              <a:rPr lang="en-GB" err="1"/>
              <a:t>Guiastrennec's</a:t>
            </a:r>
            <a:r>
              <a:rPr lang="en-GB"/>
              <a:t> </a:t>
            </a:r>
            <a:r>
              <a:rPr lang="en-GB" err="1"/>
              <a:t>xpose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2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022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1CB73-35B9-87E9-2DBB-E9B2F9BC13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187" y="2148887"/>
            <a:ext cx="4329898" cy="4329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113386"/>
            <a:ext cx="11089232" cy="985909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 dirty="0">
                <a:solidFill>
                  <a:srgbClr val="B40000"/>
                </a:solidFill>
              </a:rPr>
              <a:t>r</a:t>
            </a:r>
            <a:r>
              <a:rPr lang="en-GB" sz="2400" baseline="30000" dirty="0">
                <a:solidFill>
                  <a:srgbClr val="B40000"/>
                </a:solidFill>
              </a:rPr>
              <a:t>2</a:t>
            </a:r>
            <a:r>
              <a:rPr lang="en-GB" dirty="0"/>
              <a:t> is linked to Ben </a:t>
            </a:r>
            <a:r>
              <a:rPr lang="en-GB" dirty="0" err="1"/>
              <a:t>Guiastrennec's</a:t>
            </a:r>
            <a:r>
              <a:rPr lang="en-GB" dirty="0"/>
              <a:t> </a:t>
            </a:r>
            <a:r>
              <a:rPr lang="en-GB" dirty="0" err="1"/>
              <a:t>xpose</a:t>
            </a:r>
            <a:r>
              <a:rPr lang="en-US" b="0" dirty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 dirty="0"/>
              <a:t> package that uses ggplot2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>
                <a:hlinkClick r:id="rId3"/>
              </a:rPr>
              <a:t>https://uupharmacometrics.github.io/xpose/</a:t>
            </a:r>
            <a:endParaRPr lang="en-GB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412776"/>
            <a:ext cx="111612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nlmixr object can be transformed into an xpose object to allow diagnostics with the new xpose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link between nlmixr and xpose is provided by the xpose.nlmixr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only xpose_data_nlmixr is from xpose.nlmixr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all further commands (see cheatsheet)  are from the xpose package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this can also be used to generate trace plots (parameters vs iterations:)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to remove the path to the script from the plot use: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prm_vs_iteration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DV vs IPRED using xpose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360030" y="1484784"/>
            <a:ext cx="54246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xpose_data_nlmixr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dv vs ipred 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dv_vs_ipred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(xpdb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s,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caption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FDEC58-B009-45D6-A02F-194C22AB93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003300"/>
            <a:ext cx="53975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is linked to Ron Keizer's </a:t>
            </a:r>
            <a:r>
              <a:rPr lang="en-GB" err="1"/>
              <a:t>vpc</a:t>
            </a:r>
            <a:r>
              <a:rPr lang="en-US" b="0">
                <a:solidFill>
                  <a:srgbClr val="1F497D">
                    <a:lumMod val="50000"/>
                  </a:srgbClr>
                </a:solidFill>
                <a:latin typeface="Calibri" panose="020F0502020204030204" pitchFamily="34" charset="0"/>
              </a:rPr>
              <a:t>*</a:t>
            </a:r>
            <a:r>
              <a:rPr lang="en-GB"/>
              <a:t> package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F5908-03F9-461C-A3F1-05958E5B87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*</a:t>
            </a:r>
            <a:r>
              <a:rPr lang="en-GB" sz="1400" dirty="0"/>
              <a:t>http://vpc.ronkeizer.com/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282850"/>
            <a:ext cx="1116124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nlmixr comes with its own built-in vpc functionality that uses Ron Keizer's vpc package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see the cheatsheet for further options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because the data set uses nominal time points, it is nice to have the bins surround these time points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GB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 that each time point falls in a bin</a:t>
            </a:r>
          </a:p>
          <a:p>
            <a:endParaRPr lang="en-GB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bin_mids &lt;- 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sort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de-DE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unique</a:t>
            </a:r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(PKdata$TIME))</a:t>
            </a:r>
          </a:p>
          <a:p>
            <a:r>
              <a:rPr lang="de-DE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 &lt;- bin_mids - c(0, diff(bin_mids) / 2)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947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31021-B084-44B1-B54C-CD5F48B8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the base model on linear scale...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FD44-BE29-49DB-A7B0-29757B01AA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6D831-5C99-4F73-9B7A-830B3E838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33578C-937F-F8B2-66EB-7CDB843E5D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12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50624-7ED6-47E6-BF3A-4D860A17FF5C}"/>
              </a:ext>
            </a:extLst>
          </p:cNvPr>
          <p:cNvSpPr/>
          <p:nvPr/>
        </p:nvSpPr>
        <p:spPr>
          <a:xfrm>
            <a:off x="623392" y="1268760"/>
            <a:ext cx="820891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with a log y-axis 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vpcPlot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fitOne.comp.KA.solved_S,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nlmixr object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#number of trials simulated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bins =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bin_edges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show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obs_dv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#additional items to show, like the observations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sim_median_ci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obs_ci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TRUE,</a:t>
            </a:r>
          </a:p>
          <a:p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pi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),  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"Concentration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title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"VPC for first order absorption PopPK model"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#to request a log y-axis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log_y_min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#starting at 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216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0BFCB-E7AC-4B84-B86D-62CEC3A4A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...and on log scale. It's super fast </a:t>
            </a:r>
            <a:r>
              <a:rPr lang="en-GB">
                <a:sym typeface="Wingdings" panose="05000000000000000000" pitchFamily="2" charset="2"/>
              </a:rPr>
              <a:t>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80297-F536-4FD0-B2B6-47586183A3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79181-5EEC-4BE1-9C01-75D7B3CD94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A0C95-273F-49FC-C3A5-3D1AD71A49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22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88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6A048C-8280-CBB6-FAAC-F657699E5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73" y="1488679"/>
            <a:ext cx="4986656" cy="4986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can generate individual graphs using </a:t>
            </a:r>
            <a:r>
              <a:rPr lang="en-US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767408" y="1064024"/>
            <a:ext cx="111612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Individual fits can be generated using augPred (augmented predictions)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that provides smooth profiles by interpolating the predictions between observations: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...use the arrows in the plot window to examine the earlier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28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Create an eventTable that defines the doses and the sampling times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4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775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A1B73-6857-4570-AD7B-69C783B7E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use </a:t>
            </a:r>
            <a:r>
              <a:rPr lang="en-US" sz="2800">
                <a:solidFill>
                  <a:srgbClr val="204A87"/>
                </a:solidFill>
                <a:latin typeface="Courier New" panose="02070309020205020404" pitchFamily="49" charset="0"/>
                <a:ea typeface="Cambria" panose="02040503050406030204" pitchFamily="18" charset="0"/>
                <a:cs typeface="Courier New" panose="02070309020205020404" pitchFamily="49" charset="0"/>
              </a:rPr>
              <a:t>augPred</a:t>
            </a:r>
            <a:r>
              <a:rPr lang="en-GB"/>
              <a:t> output to plot using your favourite package…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3575D-B3E6-41BA-9D56-3BA40113F0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206F1-ABC2-41BD-8D14-8DA04447FA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4D42E-6088-4FCE-AEF5-A20E74F8AC38}"/>
              </a:ext>
            </a:extLst>
          </p:cNvPr>
          <p:cNvSpPr/>
          <p:nvPr/>
        </p:nvSpPr>
        <p:spPr>
          <a:xfrm>
            <a:off x="864096" y="1124744"/>
            <a:ext cx="103444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#or the augPred output can be plotted to your liking, for instance using ggplot2 or the lattice function xyplot: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indivpk&lt;-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augPred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(fitOne.comp.KA.solved_S)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"#28466A"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"#8DB6CD"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"#B40000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specify array of colours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xyplot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values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time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plot the variable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values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by time and make a separate panel for each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indivpk,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data source with smooth interpolated predictions and observations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groups=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ind,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make separate curves by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ind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that separates Observed data,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         ## Individual predictions and Population predictions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layout=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4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arrange as 8 columns and 4 rows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type=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"l"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represent these three by a line, a line and only markers (l=line, p=points)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colours for each curve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cex=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character size for the markers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lwd=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line width of the lines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pch=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use closed circles as marker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xlab=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"Time (hr)\n"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x-axis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ylab=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 (mg/L)"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y-axis label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as.table=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the first plot at the top left (otherwise plot 1 starts at the lower left corner)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scales=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alternating=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),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have axis labels at left and bottom (and not alternating)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main=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"First order-absorption linear elimination"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title for plot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auto.key=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list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adj=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nlmixCOLS[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columns=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space=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"bottom"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rectangles=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points=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FALSE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key for curves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445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5D70-B59F-4839-B4AD-7B55A63A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..like lattice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A1F55-C82A-43B0-92B8-2B8563CDEE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CDB7-8D29-4992-8469-CDC12A556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8CF0D-2E32-46A1-A7DF-63DDD190F3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56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and diagnostics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PopSim_2.R to run a pre-programmed FOCEi analysis with a solved system and its diagnostics</a:t>
            </a:r>
          </a:p>
          <a:p>
            <a:endParaRPr lang="en-GB"/>
          </a:p>
          <a:p>
            <a:r>
              <a:rPr lang="en-GB"/>
              <a:t>Stop at </a:t>
            </a:r>
            <a:r>
              <a:rPr lang="en-GB" b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997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Solved systems and ODEs…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Using solved-system code:</a:t>
            </a:r>
          </a:p>
          <a:p>
            <a:endParaRPr lang="en-GB"/>
          </a:p>
          <a:p>
            <a:pPr lvl="1"/>
            <a:r>
              <a:rPr lang="en-GB"/>
              <a:t>For a solved system, model structure is automatically derived (!) from the parameter names in the 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/>
              <a:t> block</a:t>
            </a:r>
          </a:p>
          <a:p>
            <a:endParaRPr lang="en-GB"/>
          </a:p>
          <a:p>
            <a:r>
              <a:rPr lang="en-GB"/>
              <a:t>Using ODEs: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pPr lvl="1"/>
            <a:r>
              <a:rPr lang="en-GB"/>
              <a:t>ODEs are much more flexible but also more run-time consuming</a:t>
            </a:r>
          </a:p>
          <a:p>
            <a:pPr marL="0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735649"/>
            <a:ext cx="86049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linCmt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190A9-E4C7-4C8E-84CC-C6EBF5DA2771}"/>
              </a:ext>
            </a:extLst>
          </p:cNvPr>
          <p:cNvSpPr/>
          <p:nvPr/>
        </p:nvSpPr>
        <p:spPr>
          <a:xfrm>
            <a:off x="2159563" y="3659540"/>
            <a:ext cx="86049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  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3066923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for a system of ODEs using FOCEI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One.comp.KA.ODE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lka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ka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eta.ka)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RxODE-style differential equation definition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(gut)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(center)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Concentration is calculated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center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And is assumed to follow proportional and additive error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fitOne.comp.KA.ODE_F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(One.comp.KA.ODE, PKdata,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"focei"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4582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338309D-1CA5-E42D-72DD-BEFA2FB7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1" y="849086"/>
            <a:ext cx="10704003" cy="5517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 for FOCEI with ODEs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597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Hands-on session III: running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with ODEs and perform model development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Start at </a:t>
            </a:r>
            <a:r>
              <a:rPr lang="en-GB" b="1">
                <a:solidFill>
                  <a:srgbClr val="57A83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nlmixr analysis Part 2</a:t>
            </a:r>
          </a:p>
          <a:p>
            <a:r>
              <a:rPr lang="en-GB"/>
              <a:t>Examine the code in PopSim_2.R to run a pre-programmed FOCEi analysis with ODEs</a:t>
            </a:r>
          </a:p>
          <a:p>
            <a:endParaRPr lang="en-GB"/>
          </a:p>
          <a:p>
            <a:r>
              <a:rPr lang="en-GB"/>
              <a:t>Examine the goodness of fit plots and implement alternative models for absorption (like one or more transit compartments…)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084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1 transit compartment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–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5223857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1 transit compartment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4DEF1-3AFB-825D-C11E-529D5716E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873736"/>
            <a:ext cx="11283108" cy="548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927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770E-5528-431C-83DC-241ECD6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one compartment model with a transit compartment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7EDDB-F19A-4783-ADEA-84BD67D92F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37EA1-8C6C-4203-A44E-718CEE3A8C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69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7B604-9E55-09D3-FE52-ECEEFB83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2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Solve the equations and plot the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6015" y="1268761"/>
            <a:ext cx="835292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library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(rxode2)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set up the system of differential equations (ODEs)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odeKA1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d/dt(depot)   = -ka*depot;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1 (depot)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d/dt(central) =  ka*depot-(cl/v)*central;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This is compartment number 2 (central)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C1=central/v;                  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Calculates concentration from amount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compile the model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modKA1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rxode2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odeKA1)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provide the parameter values to be simulated: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Params &lt;-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1/h (absorption half-life of 30 minutes)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L/h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create an empty event table that stores both dosing and sampling information 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eventTable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a dose to the event table: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add time points to the event table where concentrations will be simulated </a:t>
            </a: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these actions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add.sampling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Then solve the system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The output from rxSolve is a solved RxODE object,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By making it a data.frame only the simulated values are retained: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4008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602B-389A-430D-941E-EC4BD00E0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/>
              <a:t>|IWRES| by time for first order absorption model with 1 transit compartment using FOCEi</a:t>
            </a:r>
            <a:br>
              <a:rPr lang="en-GB"/>
            </a:br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79F48-4356-4D07-B493-4EC0CB555D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BF9AB-3E69-4F88-A0DB-0C244D6C78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A4842-26E8-4056-A4E3-4BA50C5D86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74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Running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5 transit compartments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71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1271464" y="980728"/>
            <a:ext cx="860495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5 transit compartments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KA1tr5ode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initial conditions/variables are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transit rate constant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ktr            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cl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#IIV v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Where the model is specified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ODE example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transit1)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transit2)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transit3)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transit4)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(transit5)=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(transit4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transit5)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where residual error is assumed to follow proportional and additive error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central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})}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9014308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/>
              <a:t>r2 output: 5 transit compartments with ODEs using FOCEi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67CF6-E353-659F-2760-F88882E1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2"/>
          <a:stretch/>
        </p:blipFill>
        <p:spPr>
          <a:xfrm>
            <a:off x="623392" y="1031742"/>
            <a:ext cx="10873208" cy="506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54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E4278-2446-459F-B878-C46B64DD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VPC for first order absorption with 5 transit compartments using FOCEi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A1FB6B-0907-41F1-8960-108717584F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B2901-44A5-4E23-94EB-5470C1452D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066FEE-E295-E453-4130-AF567A4F9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612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2DFB-B835-9A93-AC44-4D094909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Comparing the VPCs for the first 12 hours to see if absorption is described better using zero, one, or five transit compartments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8864A-9143-CAF2-184F-45E194AE99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D841F-747A-FD1D-EB2A-52A9E5FDED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E080D-C9DE-29D4-0EA2-9D80FA7B3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937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28E7-0226-4046-9782-F3702DF01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Comparison of |IWRESI| plots for different absorption models</a:t>
            </a:r>
            <a:br>
              <a:rPr lang="en-GB"/>
            </a:br>
            <a:r>
              <a:rPr lang="en-GB" sz="2000"/>
              <a:t>No transit compartment (left), one transit compartment (middle), 5 transit compartments (right)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E3C09-B825-405F-BEB1-0BAED9FD9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9449D-7A8C-4378-8144-9CC3ADEB3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75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CDD73-E0E7-4899-BC19-31386026E6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63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read in NONMEM output and create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 </a:t>
            </a:r>
            <a:r>
              <a:rPr lang="en-GB" sz="2400"/>
              <a:t>models to simulate and re-estimate using nonmem2rx and babelmixr2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8279514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1D429-EB08-B992-D908-9C9841E0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Check to see if the NONMEM-generated PRED, IPRED and IWRES values match the values when the model is used to simulate using rxode2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B3CBA-DAC0-615C-175F-A4BCEECDB7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3F1F-C58B-75ED-5CBA-E9D671D07C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BCE6C-3CA2-C9A2-0D43-1D3A233EBD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1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A0A33-D3A9-12AF-C3F1-FCA186B7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used to simulate new regimens: four doses 12 hours apart of 100 mg using 100 subjects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A8AC7C-18EF-5FE0-3A30-73599EA8F4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A0CF1-F138-4FA5-822B-31CD6E6A5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95369-AA60-1FC2-6341-5B03791791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89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9FF4-EB3A-4C52-5FE0-E8D870C53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Or simulate 100 studies with these NONMEM parameters to capture uncertainty in theta estimates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1895F4-1745-4681-7885-2561FF4B7F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11DD3-89FF-3AB5-3F4E-F9ACA85C3C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79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B2B722-F903-1BEC-1097-8D9A2090EF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41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6FC7B-4C76-49C0-B319-F7C375BC8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Single bolus dose in the first (depot)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608E46-4EC0-4545-A71E-8CA530D481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35395-D071-4F2D-9D15-CE06944A4F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45C02-4B4A-411A-B998-2E8C06C936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03300"/>
            <a:ext cx="8636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083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F8B4B-0523-AB93-6C3B-C2359DED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The rxode2 object can be translated to an nlmixr2 object to create individual plots for instance
</a:t>
            </a:r>
            <a:endParaRPr lang="en-NL" sz="2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16A65-AABE-4269-67FE-32E834D98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9E14F-D395-EB53-15C8-E6320C7510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1A353-B6F7-2F2C-9352-C2C05039E4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9104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EB50-D07C-012D-1F69-9774857DD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rxode2 object can be translated to an nlmixr2 object to create VPCs
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3C72B-B6BB-3C0A-B4F7-7CFB367A46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1BEF5-EC8B-7014-1EFC-4591BFB10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0596D9-C147-F7BC-F499-A047261BDD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7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can generate empirical Bayes estimates for Bayesian feedback:</a:t>
            </a:r>
            <a:br>
              <a:rPr lang="en-GB" sz="2400"/>
            </a:br>
            <a:r>
              <a:rPr lang="en-GB" sz="2400"/>
              <a:t>individual EBEs for a new data set using existing population parameters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024" y="3349537"/>
            <a:ext cx="5688632" cy="3528392"/>
          </a:xfrm>
        </p:spPr>
        <p:txBody>
          <a:bodyPr>
            <a:normAutofit/>
          </a:bodyPr>
          <a:lstStyle/>
          <a:p>
            <a:pPr lvl="1"/>
            <a:r>
              <a:rPr lang="en-GB"/>
              <a:t>Useful in a therapeutic drug monitoring setting </a:t>
            </a:r>
          </a:p>
          <a:p>
            <a:pPr lvl="1"/>
            <a:r>
              <a:rPr lang="en-GB"/>
              <a:t>Or for generating exposure estimates with a particularly nasty model that you do not want to refit on new data </a:t>
            </a:r>
            <a:r>
              <a:rPr lang="en-GB">
                <a:sym typeface="Wingdings" panose="05000000000000000000" pitchFamily="2" charset="2"/>
              </a:rPr>
              <a:t></a:t>
            </a:r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E4DEF6-39E0-489A-A28C-B33C7EEECBA6}"/>
              </a:ext>
            </a:extLst>
          </p:cNvPr>
          <p:cNvSpPr/>
          <p:nvPr/>
        </p:nvSpPr>
        <p:spPr>
          <a:xfrm>
            <a:off x="2159563" y="1046921"/>
            <a:ext cx="86049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KA1tr5posthoc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previously obtained population estimates (e.g. from NONMEM or nlmixr)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1.18994619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ktr (/h)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-2.01737477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2.06631620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0.07883633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0.37249666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0.2532964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0.08073339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0.04490733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(trns1)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(trns2)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trns1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(trns3)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trns2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(trns4)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trns3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(trns5)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trns4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trns5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fitKA1tr5_Fph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nlmixr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(KA1tr5posthoc, PKdata, </a:t>
            </a: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est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"posthoc"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Specify posthoc as estimation method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18675206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DF98-6E45-45E1-A242-9AE5DCA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000"/>
              <a:t>Individual graphs for the five transit compartment model estimated using Bayesian feedback; perfect fit even though there was no actual parameter estimation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4C34F-83D4-48E4-82B5-1C60C977E4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061DE1-BEA6-4CE0-B351-587554B966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AD473-845D-4378-B2AA-CE05ADDA20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438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SAEM, parameters must be defined using 'mu-referencing’</a:t>
            </a:r>
          </a:p>
          <a:p>
            <a:r>
              <a:rPr lang="en-GB"/>
              <a:t>This means that inter-individual variability parameters must be added onto population parameters</a:t>
            </a:r>
          </a:p>
          <a:p>
            <a:r>
              <a:rPr lang="en-GB"/>
              <a:t>This implies estimating log-parameters with the IIV added on the log-scale</a:t>
            </a:r>
          </a:p>
          <a:p>
            <a:r>
              <a:rPr lang="en-GB"/>
              <a:t>For FOCEi, mu-referencing is not strictly required, but is shown to provide superior estimation results</a:t>
            </a:r>
          </a:p>
          <a:p>
            <a:endParaRPr lang="en-GB"/>
          </a:p>
          <a:p>
            <a:r>
              <a:rPr lang="en-GB"/>
              <a:t>For a binary covariate (e.g. sex 0/1), the back-transformed estimate is a fold-change that can be re-written as a percentage change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2215274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One compartment transit model with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KAtr1_sexV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0.135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Sex_V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Sex on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#Sex on volume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Sex_V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#the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SEX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covariate is 0 or 1 in the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2050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mu-referenced sex on V (log-scale)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FFE07C-20B8-C6AA-3880-480D3DF46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9" y="980728"/>
            <a:ext cx="10728841" cy="515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38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Parameterisation and mu-referencing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For a binary covariate (e.g. sex 0/1; female/males), the back-transformed estimate is a fold-change that can be re-written as a percentage change</a:t>
            </a:r>
          </a:p>
          <a:p>
            <a:r>
              <a:rPr lang="en-GB"/>
              <a:t>The estimated 0.110 (95%CI: -0.230/0.451) translates using </a:t>
            </a:r>
          </a:p>
          <a:p>
            <a:pPr marL="0" indent="0">
              <a:buNone/>
            </a:pPr>
            <a:r>
              <a:rPr lang="en-GB"/>
              <a:t>		</a:t>
            </a:r>
            <a:r>
              <a:rPr lang="en-GB" sz="20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exp(c(0.110, -0.230, 0.451))</a:t>
            </a:r>
          </a:p>
          <a:p>
            <a:pPr marL="0" indent="0">
              <a:buNone/>
            </a:pPr>
            <a:r>
              <a:rPr lang="en-GB"/>
              <a:t>	to a fold-change estimate of </a:t>
            </a:r>
            <a:br>
              <a:rPr lang="en-GB"/>
            </a:br>
            <a:r>
              <a:rPr lang="en-GB"/>
              <a:t>		1.116 (95%CI: 0.794/1.569) </a:t>
            </a:r>
          </a:p>
          <a:p>
            <a:pPr marL="0" indent="0">
              <a:buNone/>
            </a:pPr>
            <a:r>
              <a:rPr lang="en-GB"/>
              <a:t>	which corresponds to an increase of </a:t>
            </a:r>
            <a:br>
              <a:rPr lang="en-GB"/>
            </a:br>
            <a:r>
              <a:rPr lang="en-GB"/>
              <a:t>		11.6% (95%CI: -20.6%/56.9%) </a:t>
            </a:r>
          </a:p>
          <a:p>
            <a:pPr marL="0" indent="0">
              <a:buNone/>
            </a:pPr>
            <a:r>
              <a:rPr lang="en-GB"/>
              <a:t>	for males compared to females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423315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mu-referencing and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/>
                  <a:t>For a standard allometric equation we would use: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𝑃𝑜𝑝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type m:val="skw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Take the log on both sides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𝑊𝑇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sup>
                        </m:sSup>
                      </m:e>
                    </m:d>
                  </m:oMath>
                </a14:m>
                <a:endParaRPr lang="en-GB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𝑃𝑜𝑝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𝑙𝑜𝑔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And back-transforming: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𝑃𝑜𝑝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skw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sup>
                    </m:sSup>
                  </m:oMath>
                </a14:m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lvl="1"/>
                <a:endParaRPr lang="en-GB"/>
              </a:p>
              <a:p>
                <a:pPr marL="457200" lvl="1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171F983-8CB4-44B7-A0E0-168B39E218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9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2605876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r>
              <a:rPr lang="en-GB"/>
              <a:t>Code is most stable if transformations are carried out in the data file instead of in the model code, especially for SAEM: 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415480" y="2598003"/>
            <a:ext cx="835292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Using standard R syntax: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(PKdata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Or using data.table syntax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PKdata[,logWT70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(WT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35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Adding extra doses (expand the existing eventTable): </a:t>
            </a:r>
            <a:br>
              <a:rPr lang="en-GB"/>
            </a:br>
            <a:r>
              <a:rPr lang="en-GB"/>
              <a:t>three additional infusions in the central compartment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E114B-8401-4B4C-A22E-A002FF7E468D}"/>
              </a:ext>
            </a:extLst>
          </p:cNvPr>
          <p:cNvSpPr/>
          <p:nvPr/>
        </p:nvSpPr>
        <p:spPr>
          <a:xfrm>
            <a:off x="1991544" y="1340768"/>
            <a:ext cx="835292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Extend the eventTable by adding three infusions to the central compartment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Remember: updates to the eventTable are cumulative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ev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add.dosing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250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nbr.doses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three doses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dosing.to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 them to the second ODE in the model (=central)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dosing.interval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set the doses 12 hours apart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rate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125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   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#mg/h; infuse at a rate of 125 mg/h, resulting in 2-hour infusions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start.time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36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#h; have the three doses start at 36h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data.frame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rxSolve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(modKA1, Params, ev))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9749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Corresponding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 code: allometric 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343472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One.comp.transit.allo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lktr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k transit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Cl (L/hr)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lv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V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ALLC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0.75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ALLV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fix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1.00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exponent 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prop.err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0.15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add.err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0.6 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#Allometric scaling on weight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ALLC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logWT70)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(lktr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(prop.err)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(add.err)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9231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Change in OFV compared to model without allometric scaling: -27.4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91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E1E3A1-4C73-8B33-7329-A01C95E60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73" y="1101140"/>
            <a:ext cx="10749782" cy="52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219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FCACC-21A9-4B8E-9569-CFC6A4D3F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Hands-on session IV: running an </a:t>
            </a:r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US"/>
              <a:t> </a:t>
            </a:r>
            <a:r>
              <a:rPr lang="en-US" err="1"/>
              <a:t>posthoc</a:t>
            </a:r>
            <a:r>
              <a:rPr lang="en-US"/>
              <a:t> analysis and implementing covariates using mu-referencing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50F19-0241-47E0-BB7D-DA141CDB7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Examine the code in PopSim_4.R to run a posthoc analysis</a:t>
            </a:r>
          </a:p>
          <a:p>
            <a:r>
              <a:rPr lang="en-GB"/>
              <a:t>Examine the code in PopSim_4.R to run a covariate analysis with additive on log-scale covariate implementation</a:t>
            </a:r>
          </a:p>
          <a:p>
            <a:pPr lvl="1"/>
            <a:r>
              <a:rPr lang="en-GB"/>
              <a:t>Binary covariate (sex)</a:t>
            </a:r>
          </a:p>
          <a:p>
            <a:pPr lvl="1"/>
            <a:r>
              <a:rPr lang="en-GB"/>
              <a:t>Continuous covariate (weight)</a:t>
            </a:r>
          </a:p>
          <a:p>
            <a:r>
              <a:rPr lang="en-GB"/>
              <a:t>Modify the allometrically scaled model with fixed exponents to examine what happens when you set them free</a:t>
            </a:r>
          </a:p>
          <a:p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C6208-91BD-4E6C-B660-6AE2A7684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6BDDBA-7DBB-4BFD-B3B2-120656CAAE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6326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6F8D-B830-4D6C-97F1-47202217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/>
              <a:t> output: allometric scaling ODEs using FOCEI</a:t>
            </a:r>
            <a:br>
              <a:rPr lang="en-GB"/>
            </a:br>
            <a:r>
              <a:rPr lang="en-GB"/>
              <a:t>Freely estimated exponents: drop of only 1.79 points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6CB4-23EE-4D64-B02F-86863166E4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ECF8C-CF5C-4D08-99DB-6FC0B698B1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256370-B36E-7532-10F8-D3D1FA3D4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r="-1"/>
          <a:stretch/>
        </p:blipFill>
        <p:spPr>
          <a:xfrm>
            <a:off x="695400" y="1052736"/>
            <a:ext cx="10828431" cy="53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19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sequential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First approach: use EBEs from a previous PK model to define PK profiles and estimate PKPD relationship</a:t>
            </a:r>
          </a:p>
          <a:p>
            <a:pPr lvl="1"/>
            <a:r>
              <a:rPr lang="en-GB"/>
              <a:t>Extract EBEs from nlmixr object and merge to PKPD data file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225689" y="2636912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file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"fitOne.comp.transit.allo_F.Rdata"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#Use the one compartment transit model to start the PD analysis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as.data.table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(fitOne.comp.transit.allo_F)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EBEs[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duplicated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(ID), .(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ID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as.numeric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(ID)),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ktr,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cl,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fread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"warfarin_dat.csv"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#Change variable names to upper case (not strictly necessary)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(dataF),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toupper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names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(dataF)))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#Generate MDV data items</a:t>
            </a:r>
            <a:b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is.na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(DV),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PKPDdata[,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&gt;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</a:p>
          <a:p>
            <a:endParaRPr lang="en-US" sz="1200" i="1">
              <a:solidFill>
                <a:srgbClr val="8F5902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#Merge data with PK EBEs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merge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(PKPDdata, EBEs,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by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"ID"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all.x =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TRUE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#Mark the PK measurements from the file to not be analysed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PDdata[, MDV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1200" b="1">
                <a:solidFill>
                  <a:srgbClr val="A4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ifelse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(DVID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&amp;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AMT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MDV)]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3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define turnover model using PK EBEs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48272" y="1099295"/>
            <a:ext cx="8352928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KA1tr1IPP_PDtoemax1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tkout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0.05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tkout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kout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eta.kout)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PK parameters from input data set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IKTR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ICL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PD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kin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(effect)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kin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PD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kout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20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A0D86-B157-43B9-8D5F-F5ACCCB04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Individual graphs for turnover Emax PD model with PK using EBEs
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DAAE7-384A-4933-8779-5FF3234F10D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3ABEE-15D1-4E26-B8CE-EC8BCC3C41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3F1D6-6503-4D05-9118-F5FE56A372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003300"/>
            <a:ext cx="98933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91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simultaneous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97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1F983-8CB4-44B7-A0E0-168B39E21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/>
              <a:t>Second approach: estimate PK and PD simultaneously</a:t>
            </a:r>
          </a:p>
          <a:p>
            <a:pPr lvl="1"/>
            <a:r>
              <a:rPr lang="en-GB"/>
              <a:t>The source of observations is identified using a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data item</a:t>
            </a:r>
          </a:p>
          <a:p>
            <a:pPr lvl="1"/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dvid</a:t>
            </a:r>
            <a:r>
              <a:rPr lang="en-GB"/>
              <a:t> is coded as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central</a:t>
            </a:r>
            <a:r>
              <a:rPr lang="en-GB"/>
              <a:t> and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effect</a:t>
            </a:r>
            <a:r>
              <a:rPr lang="en-GB"/>
              <a:t> in the data object to identify the two types of observation as presented in the model code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marL="457200" lvl="1" indent="0">
              <a:buNone/>
            </a:pP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37573313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KA1tr1_PDimmemax1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function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 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ini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PK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ktr (/h)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CL (L/h)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8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 log Vc (L)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eps.pkprop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0.1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#proportional error (SD/mean)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eps.pkadd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0.4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#additive error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US" sz="120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PD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tc50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ec50 (mg/L)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te0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log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#log e0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eta.c50 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.5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eta.e0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.1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eps.pdadd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</a:p>
          <a:p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})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847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90AC-3E7F-487D-872B-AB35599A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/>
              <a:t>Immediate effect simultaneous PKPD analysis with </a:t>
            </a:r>
            <a:r>
              <a:rPr lang="en-GB" sz="2400">
                <a:solidFill>
                  <a:schemeClr val="accent1">
                    <a:lumMod val="75000"/>
                  </a:schemeClr>
                </a:solidFill>
              </a:rPr>
              <a:t>nlmix</a:t>
            </a:r>
            <a:r>
              <a:rPr lang="en-GB" sz="2400">
                <a:solidFill>
                  <a:srgbClr val="B40000"/>
                </a:solidFill>
              </a:rPr>
              <a:t>r</a:t>
            </a:r>
            <a:r>
              <a:rPr lang="en-GB" sz="2400" baseline="30000">
                <a:solidFill>
                  <a:srgbClr val="B40000"/>
                </a:solidFill>
              </a:rPr>
              <a:t>2</a:t>
            </a:r>
            <a:r>
              <a:rPr lang="en-GB" sz="2400"/>
              <a:t>: </a:t>
            </a:r>
            <a:r>
              <a:rPr lang="en-US" sz="240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GB" sz="2400"/>
              <a:t>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9C222-43F7-465D-8FDA-85C0BB48D8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33EA325-E17C-4431-8C79-1AEA4A396602}" type="slidenum">
              <a:rPr lang="en-GB" smtClean="0"/>
              <a:pPr/>
              <a:t>99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468FB-0720-4955-9329-DDD6629AB5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nlmix</a:t>
            </a:r>
            <a:r>
              <a:rPr lang="en-GB">
                <a:solidFill>
                  <a:srgbClr val="B40000"/>
                </a:solidFill>
              </a:rPr>
              <a:t>r</a:t>
            </a:r>
            <a:r>
              <a:rPr lang="en-GB" baseline="30000">
                <a:solidFill>
                  <a:srgbClr val="B40000"/>
                </a:solidFill>
              </a:rPr>
              <a:t>2</a:t>
            </a:r>
            <a:r>
              <a:rPr lang="en-GB"/>
              <a:t> development team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4628D-FD7A-4A4B-93FC-392F1DF6D7C9}"/>
              </a:ext>
            </a:extLst>
          </p:cNvPr>
          <p:cNvSpPr/>
          <p:nvPr/>
        </p:nvSpPr>
        <p:spPr>
          <a:xfrm>
            <a:off x="1151450" y="980728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>
                <a:solidFill>
                  <a:srgbClr val="8F5902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#Immediate 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model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({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ktr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eta.ktr)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cl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eta.cl)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v   &lt;-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(tv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eta.v)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c50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eta.c50)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e0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exp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eta.e0)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   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(depot)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(central)=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cl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d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dt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(trans)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depot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ktr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trans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      =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*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20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-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(c50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cp))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cp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prop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(eps.pkprop)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(eps.pkadd)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central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 effect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add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(eps.pdadd) </a:t>
            </a:r>
            <a:r>
              <a:rPr lang="en-US" sz="1200" b="1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|</a:t>
            </a:r>
            <a:r>
              <a:rPr lang="en-US" sz="12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effect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})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}</a:t>
            </a:r>
            <a:br>
              <a:rPr lang="en-US" sz="1200">
                <a:solidFill>
                  <a:srgbClr val="3B3B3B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20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986474"/>
      </p:ext>
    </p:extLst>
  </p:cSld>
  <p:clrMapOvr>
    <a:masterClrMapping/>
  </p:clrMapOvr>
</p:sld>
</file>

<file path=ppt/theme/theme1.xml><?xml version="1.0" encoding="utf-8"?>
<a:theme xmlns:a="http://schemas.openxmlformats.org/drawingml/2006/main" name="OccamsPresentation">
  <a:themeElements>
    <a:clrScheme name="Custom 3">
      <a:dk1>
        <a:srgbClr val="3B3B3B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902C10"/>
      </a:accent2>
      <a:accent3>
        <a:srgbClr val="9BBB59"/>
      </a:accent3>
      <a:accent4>
        <a:srgbClr val="8064A2"/>
      </a:accent4>
      <a:accent5>
        <a:srgbClr val="4BACC6"/>
      </a:accent5>
      <a:accent6>
        <a:srgbClr val="E08836"/>
      </a:accent6>
      <a:hlink>
        <a:srgbClr val="902C10"/>
      </a:hlink>
      <a:folHlink>
        <a:srgbClr val="902C1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672098E-E704-41C2-B233-A5DE79514A81}" vid="{05D70944-1DEC-4194-BA18-DA1D17F1F2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5461</TotalTime>
  <Words>11134</Words>
  <Application>Microsoft Office PowerPoint</Application>
  <PresentationFormat>Widescreen</PresentationFormat>
  <Paragraphs>766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2" baseType="lpstr">
      <vt:lpstr>Arial</vt:lpstr>
      <vt:lpstr>Calibri</vt:lpstr>
      <vt:lpstr>Cambria</vt:lpstr>
      <vt:lpstr>Cambria Math</vt:lpstr>
      <vt:lpstr>Century Gothic</vt:lpstr>
      <vt:lpstr>Consolas</vt:lpstr>
      <vt:lpstr>Courier New</vt:lpstr>
      <vt:lpstr>Wingdings</vt:lpstr>
      <vt:lpstr>OccamsPresentation</vt:lpstr>
      <vt:lpstr>Simulation and parameter estimation with rxode2 and nlmixr2</vt:lpstr>
      <vt:lpstr>Course outline</vt:lpstr>
      <vt:lpstr>rxode2 simulation software in R</vt:lpstr>
      <vt:lpstr>Basic example load the library and define the ODEs</vt:lpstr>
      <vt:lpstr>Compile the model and set the parameter values</vt:lpstr>
      <vt:lpstr>Create an eventTable that defines the doses and the sampling times</vt:lpstr>
      <vt:lpstr>Solve the equations and plot the results</vt:lpstr>
      <vt:lpstr>Single bolus dose in the first (depot) compartment</vt:lpstr>
      <vt:lpstr>Adding extra doses (expand the existing eventTable):  three additional infusions in the central compartment</vt:lpstr>
      <vt:lpstr>Multiple dose in different compartments Only the first dose goes into the depot (first) compartment</vt:lpstr>
      <vt:lpstr>Extend the model: add a transit compartment…</vt:lpstr>
      <vt:lpstr>...adding a transit compartment between depot and central</vt:lpstr>
      <vt:lpstr>Or with five transit compartments and only bolus doses in the depot…</vt:lpstr>
      <vt:lpstr>...adding 5 transit compartments between depot and central  and giving 4 bolus doses in the 1st  (depot) compartment</vt:lpstr>
      <vt:lpstr>Hands-on session I: rxode2 simulations</vt:lpstr>
      <vt:lpstr>Assess the data before you start analysis</vt:lpstr>
      <vt:lpstr>Our warfarin data file: a simple ggplot to provide an impression</vt:lpstr>
      <vt:lpstr>Change the x-axis from hours to days and add a proper label using the xgx helper xgx_scale_x_time_units(units_dataset = "hours", units_plot = "days")
</vt:lpstr>
      <vt:lpstr>The data set has two types of profiles…
</vt:lpstr>
      <vt:lpstr>...but you can also group by rich day 1 and sparse later days...
</vt:lpstr>
      <vt:lpstr>Switch to semi-log scale using xgx helper xgx_scale_y_log10()
Any clues to what model we should use?</vt:lpstr>
      <vt:lpstr>xgx can also add nice summary information if data has nominal times:  summaries of mean plus 95% CI
xgx_geom_ci(aes(x = TIME, color = NULL, group = NULL, shape = NULL), conf_level = 0.95)</vt:lpstr>
      <vt:lpstr>On linear scale this would result in a CI crossing zero because CIs are assumed symmetrical
</vt:lpstr>
      <vt:lpstr>...so perhaps a median and 95% of the data would be more suitable
xgx_geom_pi(aes(x = TIME, color = NULL, group = NULL, shape = NULL)</vt:lpstr>
      <vt:lpstr>There appears to be a delay in absorption…</vt:lpstr>
      <vt:lpstr>You need to simulate before you can estimate</vt:lpstr>
      <vt:lpstr>nlmixr2 is an open-source R package</vt:lpstr>
      <vt:lpstr>nlmixr2 is a well-embedded open-source R package</vt:lpstr>
      <vt:lpstr>… and nlmixr2 has some amazing new features!</vt:lpstr>
      <vt:lpstr>nlmixr performance: do I get the same results when I switch from my usual estimation tool to nlmixr?</vt:lpstr>
      <vt:lpstr>500 sparse data sets are analysed using both NONMEM/FOCEI and nlmixr/FOCEI. Each marker is a single paired data set result for clearance for NONMEM on the x-axis and nlmixr/FOCEI on the y-axis: results are highly correlated (r=1.00), and lie on the line of identity (diagonal black line)</vt:lpstr>
      <vt:lpstr>Central volume (Vc): Top panel: FOCEI estimates, bottom panel: SAEM estimates
Dark lines: NONMEM/MONOLIX, light lines: nlmixr</vt:lpstr>
      <vt:lpstr>SE of theta estimates for Vc: very good match across software packages  Top panel: FOCEI estimates, bottom panel: SAEM estimates
Dark lines: NONMEM/MONOLIX, light lines: nlmixr</vt:lpstr>
      <vt:lpstr>Defining nlmixr2 models</vt:lpstr>
      <vt:lpstr>Defining nlmixr2 models</vt:lpstr>
      <vt:lpstr>Defining nlmixr2 models</vt:lpstr>
      <vt:lpstr>Running nlmixr2 models: the full model</vt:lpstr>
      <vt:lpstr>Running nlmixr2 models: check the model code</vt:lpstr>
      <vt:lpstr>Running nlmixr2 models: check the model code</vt:lpstr>
      <vt:lpstr>Running nlmixr2 models with the nlmixr2 command</vt:lpstr>
      <vt:lpstr>nlmixr2 output for SAEM</vt:lpstr>
      <vt:lpstr>The labels in the ini block end up in the output, and the log-transformed parameters are returned with a back-transformation and 95%CIs</vt:lpstr>
      <vt:lpstr>Running nlmixr2 models: save the object, and examine parameter trace plots when using SAEM to check convergence</vt:lpstr>
      <vt:lpstr>Traceplot for SAEM parameter estimates using traceplot command
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ggPMX</vt:lpstr>
      <vt:lpstr>nlmixr2 is linked to Ben Guiastrennec's xpose* package that uses ggplot2</vt:lpstr>
      <vt:lpstr>nlmixr2 is linked to Ben Guiastrennec's xpose* package that uses ggplot2</vt:lpstr>
      <vt:lpstr>DV vs IPRED using xpose
</vt:lpstr>
      <vt:lpstr>nlmixr2 is linked to Ron Keizer's vpc* package</vt:lpstr>
      <vt:lpstr>VPC for the base model on linear scale...
</vt:lpstr>
      <vt:lpstr>...and on log scale </vt:lpstr>
      <vt:lpstr>...and on log scale. It's super fast   </vt:lpstr>
      <vt:lpstr>nlmixr2 can generate individual graphs using augPred</vt:lpstr>
      <vt:lpstr>nlmixr2 can generate individual graphs using augPred</vt:lpstr>
      <vt:lpstr>use augPred output to plot using your favourite package…</vt:lpstr>
      <vt:lpstr>..like lattice
</vt:lpstr>
      <vt:lpstr>Hands-on session II: running nlmixr2 and diagnostics</vt:lpstr>
      <vt:lpstr>Solved systems and ODEs…</vt:lpstr>
      <vt:lpstr>Running nlmixr2 for a system of ODEs using FOCEI</vt:lpstr>
      <vt:lpstr>nlmixr2 output for FOCEI with ODEs</vt:lpstr>
      <vt:lpstr>Hands-on session III: running nlmixr2 with ODEs and perform model development</vt:lpstr>
      <vt:lpstr>Running nlmixr2: 1 transit compartment</vt:lpstr>
      <vt:lpstr>nlmixr2 output: 1 transit compartment with ODEs using FOCEI</vt:lpstr>
      <vt:lpstr>VPC for one compartment model with a transit compartment using FOCEI
</vt:lpstr>
      <vt:lpstr>|IWRES| by time for first order absorption model with 1 transit compartment using FOCEi </vt:lpstr>
      <vt:lpstr>Running nlmixr2: 5 transit compartments</vt:lpstr>
      <vt:lpstr>nlmixr2 output: 5 transit compartments with ODEs using FOCEi</vt:lpstr>
      <vt:lpstr>VPC for first order absorption with 5 transit compartments using FOCEi
</vt:lpstr>
      <vt:lpstr>Comparing the VPCs for the first 12 hours to see if absorption is described better using zero, one, or five transit compartments
</vt:lpstr>
      <vt:lpstr>Comparison of |IWRESI| plots for different absorption models No transit compartment (left), one transit compartment (middle), 5 transit compartments (right)</vt:lpstr>
      <vt:lpstr>nlmixr2 can read in NONMEM output and create nlmixr2 models to simulate and re-estimate using nonmem2rx and babelmixr2</vt:lpstr>
      <vt:lpstr>Check to see if the NONMEM-generated PRED, IPRED and IWRES values match the values when the model is used to simulate using rxode2
</vt:lpstr>
      <vt:lpstr>The rxode2 object can be used to simulate new regimens: four doses 12 hours apart of 100 mg using 100 subjects
</vt:lpstr>
      <vt:lpstr>Or simulate 100 studies with these NONMEM parameters to capture uncertainty in theta estimates
</vt:lpstr>
      <vt:lpstr>The rxode2 object can be translated to an nlmixr2 object to create individual plots for instance
</vt:lpstr>
      <vt:lpstr>The rxode2 object can be translated to an nlmixr2 object to create VPCs
</vt:lpstr>
      <vt:lpstr>nlmixr2 can generate empirical Bayes estimates for Bayesian feedback: individual EBEs for a new data set using existing population parameters</vt:lpstr>
      <vt:lpstr>Individual graphs for the five transit compartment model estimated using Bayesian feedback; perfect fit even though there was no actual parameter estimation
</vt:lpstr>
      <vt:lpstr>Parameterisation and mu-referencing</vt:lpstr>
      <vt:lpstr>Corresponding nlmixr2 code</vt:lpstr>
      <vt:lpstr>nlmixr2 output: mu-referenced sex on V (log-scale)</vt:lpstr>
      <vt:lpstr>Parameterisation and mu-referencing</vt:lpstr>
      <vt:lpstr>mu-referencing and allometric scaling</vt:lpstr>
      <vt:lpstr>Corresponding nlmixr2 code</vt:lpstr>
      <vt:lpstr>Corresponding nlmixr2 code: allometric scaling</vt:lpstr>
      <vt:lpstr>nlmixr2 output: allometric scaling ODEs using FOCEi Change in OFV compared to model without allometric scaling: -27.4</vt:lpstr>
      <vt:lpstr>Hands-on session IV: running an nlmixr2 posthoc analysis and implementing covariates using mu-referencing</vt:lpstr>
      <vt:lpstr>nlmixr2 output: allometric scaling ODEs using FOCEI Freely estimated exponents: drop of only 1.79 points</vt:lpstr>
      <vt:lpstr>PKPD analysis with nlmixr2: sequential estimation</vt:lpstr>
      <vt:lpstr>PKPD analysis with nlmixr2: define turnover model using PK EBEs</vt:lpstr>
      <vt:lpstr>Individual graphs for turnover Emax PD model with PK using EBEs
</vt:lpstr>
      <vt:lpstr>PKPD analysis with nlmixr2: simultaneous estimation</vt:lpstr>
      <vt:lpstr>Immediate effect simultaneous PKPD analysis with nlmixr2: ini block</vt:lpstr>
      <vt:lpstr>Immediate effect simultaneous PKPD analysis with nlmixr2: model block</vt:lpstr>
      <vt:lpstr>Simultaneous PKPD analysis with nlmixr2: examine defined model</vt:lpstr>
      <vt:lpstr>nlmixr2 output: immediate effect simultaneous PKPD model</vt:lpstr>
      <vt:lpstr>VPC for immediate effect simultaneous PKPD model
</vt:lpstr>
      <vt:lpstr>Effect compartment simultaneous PKPD analysis with nlmixr2: ini block</vt:lpstr>
      <vt:lpstr>Effect compartment simultaneous PKPD analysis with nlmixr2: model block</vt:lpstr>
      <vt:lpstr>nlmixr2 output: effect compartment simultaneous PKPD model</vt:lpstr>
      <vt:lpstr>VPC for effect compartment simultaneous PKPD model 
</vt:lpstr>
      <vt:lpstr>Turnover model simultaneous PKPD analysis with nlmixr2: ini block</vt:lpstr>
      <vt:lpstr>Turnover model simultaneous PKPD analysis with nlmixr2: model block</vt:lpstr>
      <vt:lpstr>nlmixr2 output: turnover simultaneous PKPD model</vt:lpstr>
      <vt:lpstr>VPC for turnover simultaneous PKPD model 
</vt:lpstr>
      <vt:lpstr>VPCs to compare the immediate effect model, the effect compartment model, and the turnover simultaneous PKPD model 
</vt:lpstr>
      <vt:lpstr>Hands-on session V: running nlmixr2 PKPD analysis</vt:lpstr>
      <vt:lpstr>Hands-on bonus session VI: importing NONMEM output and running nlmixr2 utilities</vt:lpstr>
    </vt:vector>
  </TitlesOfParts>
  <Manager/>
  <Company>Occams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Rik Schoemaker</dc:creator>
  <cp:keywords/>
  <dc:description/>
  <cp:lastModifiedBy>Rik Schoemaker</cp:lastModifiedBy>
  <cp:revision>232</cp:revision>
  <dcterms:created xsi:type="dcterms:W3CDTF">2016-11-23T19:12:10Z</dcterms:created>
  <dcterms:modified xsi:type="dcterms:W3CDTF">2024-04-03T15:18:10Z</dcterms:modified>
  <cp:category/>
</cp:coreProperties>
</file>